
<file path=[Content_Types].xml><?xml version="1.0" encoding="utf-8"?>
<Types xmlns="http://schemas.openxmlformats.org/package/2006/content-types">
  <Default Extension="fntdata" ContentType="application/x-fontdata"/>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embeddedFontLst>
    <p:embeddedFont>
      <p:font typeface="Baumans" panose="020B0604020202020204" charset="0"/>
      <p:regular r:id="rId11"/>
    </p:embeddedFont>
    <p:embeddedFont>
      <p:font typeface="Calibri" panose="020F0502020204030204" pitchFamily="34"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6" roundtripDataSignature="AMtx7mjyE/vWxv+39u63+4GZkU6jd9OVM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70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customschemas.google.com/relationships/presentationmetadata" Target="meta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2.png>
</file>

<file path=ppt/media/image3.png>
</file>

<file path=ppt/media/image4.png>
</file>

<file path=ppt/media/image5.png>
</file>

<file path=ppt/media/media1.mp3>
</file>

<file path=ppt/media/media2.mp3>
</file>

<file path=ppt/media/media3.mp3>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0" name="Google Shape;11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9" name="Google Shape;11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3" name="Google Shape;15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7" name="Google Shape;16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4" name="Google Shape;22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2" name="Google Shape;23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1"/>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14" name="Google Shape;14;p11"/>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0"/>
          <p:cNvSpPr txBox="1">
            <a:spLocks noGrp="1"/>
          </p:cNvSpPr>
          <p:nvPr>
            <p:ph type="body" idx="1"/>
          </p:nvPr>
        </p:nvSpPr>
        <p:spPr>
          <a:xfrm>
            <a:off x="838080" y="1825560"/>
            <a:ext cx="1051524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1" name="Google Shape;71;p20"/>
          <p:cNvSpPr txBox="1">
            <a:spLocks noGrp="1"/>
          </p:cNvSpPr>
          <p:nvPr>
            <p:ph type="body" idx="2"/>
          </p:nvPr>
        </p:nvSpPr>
        <p:spPr>
          <a:xfrm>
            <a:off x="838080" y="4098240"/>
            <a:ext cx="1051524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74" name="Google Shape;74;p20"/>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75"/>
        <p:cNvGrpSpPr/>
        <p:nvPr/>
      </p:nvGrpSpPr>
      <p:grpSpPr>
        <a:xfrm>
          <a:off x="0" y="0"/>
          <a:ext cx="0" cy="0"/>
          <a:chOff x="0" y="0"/>
          <a:chExt cx="0" cy="0"/>
        </a:xfrm>
      </p:grpSpPr>
      <p:sp>
        <p:nvSpPr>
          <p:cNvPr id="76" name="Google Shape;76;p21"/>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1"/>
          <p:cNvSpPr txBox="1">
            <a:spLocks noGrp="1"/>
          </p:cNvSpPr>
          <p:nvPr>
            <p:ph type="body" idx="1"/>
          </p:nvPr>
        </p:nvSpPr>
        <p:spPr>
          <a:xfrm>
            <a:off x="838080" y="1825560"/>
            <a:ext cx="513108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8" name="Google Shape;78;p21"/>
          <p:cNvSpPr txBox="1">
            <a:spLocks noGrp="1"/>
          </p:cNvSpPr>
          <p:nvPr>
            <p:ph type="body" idx="2"/>
          </p:nvPr>
        </p:nvSpPr>
        <p:spPr>
          <a:xfrm>
            <a:off x="6226200" y="1825560"/>
            <a:ext cx="513108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9" name="Google Shape;79;p21"/>
          <p:cNvSpPr txBox="1">
            <a:spLocks noGrp="1"/>
          </p:cNvSpPr>
          <p:nvPr>
            <p:ph type="body" idx="3"/>
          </p:nvPr>
        </p:nvSpPr>
        <p:spPr>
          <a:xfrm>
            <a:off x="838080" y="4098240"/>
            <a:ext cx="513108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0" name="Google Shape;80;p21"/>
          <p:cNvSpPr txBox="1">
            <a:spLocks noGrp="1"/>
          </p:cNvSpPr>
          <p:nvPr>
            <p:ph type="body" idx="4"/>
          </p:nvPr>
        </p:nvSpPr>
        <p:spPr>
          <a:xfrm>
            <a:off x="6226200" y="4098240"/>
            <a:ext cx="513108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1" name="Google Shape;81;p21"/>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1"/>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83" name="Google Shape;83;p21"/>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84"/>
        <p:cNvGrpSpPr/>
        <p:nvPr/>
      </p:nvGrpSpPr>
      <p:grpSpPr>
        <a:xfrm>
          <a:off x="0" y="0"/>
          <a:ext cx="0" cy="0"/>
          <a:chOff x="0" y="0"/>
          <a:chExt cx="0" cy="0"/>
        </a:xfrm>
      </p:grpSpPr>
      <p:sp>
        <p:nvSpPr>
          <p:cNvPr id="85" name="Google Shape;85;p22"/>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22"/>
          <p:cNvSpPr txBox="1">
            <a:spLocks noGrp="1"/>
          </p:cNvSpPr>
          <p:nvPr>
            <p:ph type="body" idx="1"/>
          </p:nvPr>
        </p:nvSpPr>
        <p:spPr>
          <a:xfrm>
            <a:off x="838080" y="1825560"/>
            <a:ext cx="338580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7" name="Google Shape;87;p22"/>
          <p:cNvSpPr txBox="1">
            <a:spLocks noGrp="1"/>
          </p:cNvSpPr>
          <p:nvPr>
            <p:ph type="body" idx="2"/>
          </p:nvPr>
        </p:nvSpPr>
        <p:spPr>
          <a:xfrm>
            <a:off x="4393440" y="1825560"/>
            <a:ext cx="338580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8" name="Google Shape;88;p22"/>
          <p:cNvSpPr txBox="1">
            <a:spLocks noGrp="1"/>
          </p:cNvSpPr>
          <p:nvPr>
            <p:ph type="body" idx="3"/>
          </p:nvPr>
        </p:nvSpPr>
        <p:spPr>
          <a:xfrm>
            <a:off x="7949160" y="1825560"/>
            <a:ext cx="338580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89" name="Google Shape;89;p22"/>
          <p:cNvSpPr txBox="1">
            <a:spLocks noGrp="1"/>
          </p:cNvSpPr>
          <p:nvPr>
            <p:ph type="body" idx="4"/>
          </p:nvPr>
        </p:nvSpPr>
        <p:spPr>
          <a:xfrm>
            <a:off x="838080" y="4098240"/>
            <a:ext cx="338580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0" name="Google Shape;90;p22"/>
          <p:cNvSpPr txBox="1">
            <a:spLocks noGrp="1"/>
          </p:cNvSpPr>
          <p:nvPr>
            <p:ph type="body" idx="5"/>
          </p:nvPr>
        </p:nvSpPr>
        <p:spPr>
          <a:xfrm>
            <a:off x="4393440" y="4098240"/>
            <a:ext cx="338580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1" name="Google Shape;91;p22"/>
          <p:cNvSpPr txBox="1">
            <a:spLocks noGrp="1"/>
          </p:cNvSpPr>
          <p:nvPr>
            <p:ph type="body" idx="6"/>
          </p:nvPr>
        </p:nvSpPr>
        <p:spPr>
          <a:xfrm>
            <a:off x="7949160" y="4098240"/>
            <a:ext cx="338580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92" name="Google Shape;92;p22"/>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22"/>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94" name="Google Shape;94;p22"/>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5"/>
        <p:cNvGrpSpPr/>
        <p:nvPr/>
      </p:nvGrpSpPr>
      <p:grpSpPr>
        <a:xfrm>
          <a:off x="0" y="0"/>
          <a:ext cx="0" cy="0"/>
          <a:chOff x="0" y="0"/>
          <a:chExt cx="0" cy="0"/>
        </a:xfrm>
      </p:grpSpPr>
      <p:sp>
        <p:nvSpPr>
          <p:cNvPr id="16" name="Google Shape;16;p12"/>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838080" y="1825560"/>
            <a:ext cx="10515240" cy="43509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2"/>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2"/>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20" name="Google Shape;20;p12"/>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838080" y="1825560"/>
            <a:ext cx="10515240" cy="4350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4" name="Google Shape;24;p13"/>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3"/>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26" name="Google Shape;26;p13"/>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838080" y="1825560"/>
            <a:ext cx="5131080" cy="4350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0" name="Google Shape;30;p14"/>
          <p:cNvSpPr txBox="1">
            <a:spLocks noGrp="1"/>
          </p:cNvSpPr>
          <p:nvPr>
            <p:ph type="body" idx="2"/>
          </p:nvPr>
        </p:nvSpPr>
        <p:spPr>
          <a:xfrm>
            <a:off x="6226200" y="1825560"/>
            <a:ext cx="5131080" cy="4350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33" name="Google Shape;33;p14"/>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p15"/>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15"/>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5"/>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38" name="Google Shape;38;p15"/>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39"/>
        <p:cNvGrpSpPr/>
        <p:nvPr/>
      </p:nvGrpSpPr>
      <p:grpSpPr>
        <a:xfrm>
          <a:off x="0" y="0"/>
          <a:ext cx="0" cy="0"/>
          <a:chOff x="0" y="0"/>
          <a:chExt cx="0" cy="0"/>
        </a:xfrm>
      </p:grpSpPr>
      <p:sp>
        <p:nvSpPr>
          <p:cNvPr id="40" name="Google Shape;40;p16"/>
          <p:cNvSpPr txBox="1">
            <a:spLocks noGrp="1"/>
          </p:cNvSpPr>
          <p:nvPr>
            <p:ph type="subTitle" idx="1"/>
          </p:nvPr>
        </p:nvSpPr>
        <p:spPr>
          <a:xfrm>
            <a:off x="838080" y="365040"/>
            <a:ext cx="10515240" cy="614412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6"/>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6"/>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43" name="Google Shape;43;p16"/>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44"/>
        <p:cNvGrpSpPr/>
        <p:nvPr/>
      </p:nvGrpSpPr>
      <p:grpSpPr>
        <a:xfrm>
          <a:off x="0" y="0"/>
          <a:ext cx="0" cy="0"/>
          <a:chOff x="0" y="0"/>
          <a:chExt cx="0" cy="0"/>
        </a:xfrm>
      </p:grpSpPr>
      <p:sp>
        <p:nvSpPr>
          <p:cNvPr id="45" name="Google Shape;45;p17"/>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17"/>
          <p:cNvSpPr txBox="1">
            <a:spLocks noGrp="1"/>
          </p:cNvSpPr>
          <p:nvPr>
            <p:ph type="body" idx="1"/>
          </p:nvPr>
        </p:nvSpPr>
        <p:spPr>
          <a:xfrm>
            <a:off x="838080" y="1825560"/>
            <a:ext cx="513108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7" name="Google Shape;47;p17"/>
          <p:cNvSpPr txBox="1">
            <a:spLocks noGrp="1"/>
          </p:cNvSpPr>
          <p:nvPr>
            <p:ph type="body" idx="2"/>
          </p:nvPr>
        </p:nvSpPr>
        <p:spPr>
          <a:xfrm>
            <a:off x="6226200" y="1825560"/>
            <a:ext cx="5131080" cy="4350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8" name="Google Shape;48;p17"/>
          <p:cNvSpPr txBox="1">
            <a:spLocks noGrp="1"/>
          </p:cNvSpPr>
          <p:nvPr>
            <p:ph type="body" idx="3"/>
          </p:nvPr>
        </p:nvSpPr>
        <p:spPr>
          <a:xfrm>
            <a:off x="838080" y="4098240"/>
            <a:ext cx="513108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9" name="Google Shape;49;p17"/>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17"/>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51" name="Google Shape;51;p17"/>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52"/>
        <p:cNvGrpSpPr/>
        <p:nvPr/>
      </p:nvGrpSpPr>
      <p:grpSpPr>
        <a:xfrm>
          <a:off x="0" y="0"/>
          <a:ext cx="0" cy="0"/>
          <a:chOff x="0" y="0"/>
          <a:chExt cx="0" cy="0"/>
        </a:xfrm>
      </p:grpSpPr>
      <p:sp>
        <p:nvSpPr>
          <p:cNvPr id="53" name="Google Shape;53;p18"/>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18"/>
          <p:cNvSpPr txBox="1">
            <a:spLocks noGrp="1"/>
          </p:cNvSpPr>
          <p:nvPr>
            <p:ph type="body" idx="1"/>
          </p:nvPr>
        </p:nvSpPr>
        <p:spPr>
          <a:xfrm>
            <a:off x="838080" y="1825560"/>
            <a:ext cx="5131080" cy="435096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5" name="Google Shape;55;p18"/>
          <p:cNvSpPr txBox="1">
            <a:spLocks noGrp="1"/>
          </p:cNvSpPr>
          <p:nvPr>
            <p:ph type="body" idx="2"/>
          </p:nvPr>
        </p:nvSpPr>
        <p:spPr>
          <a:xfrm>
            <a:off x="6226200" y="1825560"/>
            <a:ext cx="513108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6" name="Google Shape;56;p18"/>
          <p:cNvSpPr txBox="1">
            <a:spLocks noGrp="1"/>
          </p:cNvSpPr>
          <p:nvPr>
            <p:ph type="body" idx="3"/>
          </p:nvPr>
        </p:nvSpPr>
        <p:spPr>
          <a:xfrm>
            <a:off x="6226200" y="4098240"/>
            <a:ext cx="513108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7" name="Google Shape;57;p18"/>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18"/>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18"/>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60"/>
        <p:cNvGrpSpPr/>
        <p:nvPr/>
      </p:nvGrpSpPr>
      <p:grpSpPr>
        <a:xfrm>
          <a:off x="0" y="0"/>
          <a:ext cx="0" cy="0"/>
          <a:chOff x="0" y="0"/>
          <a:chExt cx="0" cy="0"/>
        </a:xfrm>
      </p:grpSpPr>
      <p:sp>
        <p:nvSpPr>
          <p:cNvPr id="61" name="Google Shape;61;p19"/>
          <p:cNvSpPr txBox="1">
            <a:spLocks noGrp="1"/>
          </p:cNvSpPr>
          <p:nvPr>
            <p:ph type="title"/>
          </p:nvPr>
        </p:nvSpPr>
        <p:spPr>
          <a:xfrm>
            <a:off x="838080" y="365040"/>
            <a:ext cx="10515240" cy="132516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9"/>
          <p:cNvSpPr txBox="1">
            <a:spLocks noGrp="1"/>
          </p:cNvSpPr>
          <p:nvPr>
            <p:ph type="body" idx="1"/>
          </p:nvPr>
        </p:nvSpPr>
        <p:spPr>
          <a:xfrm>
            <a:off x="838080" y="1825560"/>
            <a:ext cx="513108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3" name="Google Shape;63;p19"/>
          <p:cNvSpPr txBox="1">
            <a:spLocks noGrp="1"/>
          </p:cNvSpPr>
          <p:nvPr>
            <p:ph type="body" idx="2"/>
          </p:nvPr>
        </p:nvSpPr>
        <p:spPr>
          <a:xfrm>
            <a:off x="6226200" y="1825560"/>
            <a:ext cx="513108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4" name="Google Shape;64;p19"/>
          <p:cNvSpPr txBox="1">
            <a:spLocks noGrp="1"/>
          </p:cNvSpPr>
          <p:nvPr>
            <p:ph type="body" idx="3"/>
          </p:nvPr>
        </p:nvSpPr>
        <p:spPr>
          <a:xfrm>
            <a:off x="838080" y="4098240"/>
            <a:ext cx="10515240" cy="207504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5" name="Google Shape;65;p19"/>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9"/>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67" name="Google Shape;67;p19"/>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838080" y="365040"/>
            <a:ext cx="10515240" cy="1325160"/>
          </a:xfrm>
          <a:prstGeom prst="rect">
            <a:avLst/>
          </a:prstGeom>
          <a:noFill/>
          <a:ln>
            <a:noFill/>
          </a:ln>
        </p:spPr>
        <p:txBody>
          <a:bodyPr spcFirstLastPara="1" wrap="square" lIns="91425" tIns="45700" rIns="91425" bIns="45700" anchor="ctr" anchorCtr="0">
            <a:norm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838080" y="1825560"/>
            <a:ext cx="10515240" cy="435096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0"/>
          <p:cNvSpPr txBox="1">
            <a:spLocks noGrp="1"/>
          </p:cNvSpPr>
          <p:nvPr>
            <p:ph type="dt" idx="10"/>
          </p:nvPr>
        </p:nvSpPr>
        <p:spPr>
          <a:xfrm>
            <a:off x="838080" y="6356520"/>
            <a:ext cx="2742840" cy="36468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0"/>
          <p:cNvSpPr txBox="1">
            <a:spLocks noGrp="1"/>
          </p:cNvSpPr>
          <p:nvPr>
            <p:ph type="ftr" idx="11"/>
          </p:nvPr>
        </p:nvSpPr>
        <p:spPr>
          <a:xfrm>
            <a:off x="4038480" y="6356520"/>
            <a:ext cx="4114440" cy="36468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Times New Roman"/>
              <a:buNone/>
              <a:defRPr sz="14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0"/>
          <p:cNvSpPr txBox="1">
            <a:spLocks noGrp="1"/>
          </p:cNvSpPr>
          <p:nvPr>
            <p:ph type="sldNum" idx="12"/>
          </p:nvPr>
        </p:nvSpPr>
        <p:spPr>
          <a:xfrm>
            <a:off x="8610480" y="6356520"/>
            <a:ext cx="2742840" cy="36468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8"/>
        <p:cNvGrpSpPr/>
        <p:nvPr/>
      </p:nvGrpSpPr>
      <p:grpSpPr>
        <a:xfrm>
          <a:off x="0" y="0"/>
          <a:ext cx="0" cy="0"/>
          <a:chOff x="0" y="0"/>
          <a:chExt cx="0" cy="0"/>
        </a:xfrm>
      </p:grpSpPr>
      <p:sp>
        <p:nvSpPr>
          <p:cNvPr id="99" name="Google Shape;99;p1"/>
          <p:cNvSpPr/>
          <p:nvPr/>
        </p:nvSpPr>
        <p:spPr>
          <a:xfrm>
            <a:off x="0" y="0"/>
            <a:ext cx="12191760" cy="685692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0" name="Google Shape;100;p1"/>
          <p:cNvGrpSpPr/>
          <p:nvPr/>
        </p:nvGrpSpPr>
        <p:grpSpPr>
          <a:xfrm>
            <a:off x="0" y="1216440"/>
            <a:ext cx="731160" cy="673200"/>
            <a:chOff x="0" y="1216440"/>
            <a:chExt cx="731160" cy="673200"/>
          </a:xfrm>
        </p:grpSpPr>
        <p:sp>
          <p:nvSpPr>
            <p:cNvPr id="101" name="Google Shape;101;p1"/>
            <p:cNvSpPr/>
            <p:nvPr/>
          </p:nvSpPr>
          <p:spPr>
            <a:xfrm>
              <a:off x="0" y="1216440"/>
              <a:ext cx="195480" cy="673200"/>
            </a:xfrm>
            <a:prstGeom prst="rect">
              <a:avLst/>
            </a:prstGeom>
            <a:solidFill>
              <a:srgbClr val="03AFA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1"/>
            <p:cNvSpPr/>
            <p:nvPr/>
          </p:nvSpPr>
          <p:spPr>
            <a:xfrm>
              <a:off x="267840" y="1216440"/>
              <a:ext cx="195480" cy="673200"/>
            </a:xfrm>
            <a:prstGeom prst="rect">
              <a:avLst/>
            </a:prstGeom>
            <a:solidFill>
              <a:srgbClr val="03AFA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1"/>
            <p:cNvSpPr/>
            <p:nvPr/>
          </p:nvSpPr>
          <p:spPr>
            <a:xfrm>
              <a:off x="535680" y="1216440"/>
              <a:ext cx="195480" cy="673200"/>
            </a:xfrm>
            <a:prstGeom prst="rect">
              <a:avLst/>
            </a:prstGeom>
            <a:solidFill>
              <a:srgbClr val="03AFA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4" name="Google Shape;104;p1"/>
          <p:cNvSpPr/>
          <p:nvPr/>
        </p:nvSpPr>
        <p:spPr>
          <a:xfrm>
            <a:off x="640080" y="613800"/>
            <a:ext cx="10907280" cy="1893600"/>
          </a:xfrm>
          <a:prstGeom prst="rect">
            <a:avLst/>
          </a:prstGeom>
          <a:solidFill>
            <a:schemeClr val="lt1"/>
          </a:solidFill>
          <a:ln>
            <a:noFill/>
          </a:ln>
          <a:effectLst>
            <a:outerShdw blurRad="139680" dist="127080" dir="5400000" algn="t" rotWithShape="0">
              <a:srgbClr val="000000">
                <a:alpha val="14509"/>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1"/>
          <p:cNvSpPr txBox="1">
            <a:spLocks noGrp="1"/>
          </p:cNvSpPr>
          <p:nvPr>
            <p:ph type="title" idx="4294967295"/>
          </p:nvPr>
        </p:nvSpPr>
        <p:spPr>
          <a:xfrm>
            <a:off x="1043640" y="849600"/>
            <a:ext cx="9942120" cy="1554120"/>
          </a:xfrm>
          <a:prstGeom prst="rect">
            <a:avLst/>
          </a:prstGeom>
          <a:noFill/>
          <a:ln>
            <a:noFill/>
          </a:ln>
        </p:spPr>
        <p:txBody>
          <a:bodyPr spcFirstLastPara="1" wrap="square" lIns="91425" tIns="45700" rIns="91425" bIns="45700" anchor="ctr" anchorCtr="0">
            <a:normAutofit fontScale="89000"/>
          </a:bodyPr>
          <a:lstStyle/>
          <a:p>
            <a:pPr marL="0" marR="0" lvl="0" indent="0" algn="l" rtl="0">
              <a:lnSpc>
                <a:spcPct val="150000"/>
              </a:lnSpc>
              <a:spcBef>
                <a:spcPts val="0"/>
              </a:spcBef>
              <a:spcAft>
                <a:spcPts val="0"/>
              </a:spcAft>
              <a:buClr>
                <a:srgbClr val="000000"/>
              </a:buClr>
              <a:buSzPct val="100000"/>
              <a:buFont typeface="Baumans"/>
              <a:buNone/>
            </a:pPr>
            <a:r>
              <a:rPr lang="en-GB" sz="2880" b="0" i="0" u="none" strike="noStrike" cap="none" dirty="0">
                <a:solidFill>
                  <a:srgbClr val="000000"/>
                </a:solidFill>
                <a:latin typeface="Baumans"/>
                <a:ea typeface="Baumans"/>
                <a:cs typeface="Baumans"/>
                <a:sym typeface="Baumans"/>
              </a:rPr>
              <a:t>SYNPUTER</a:t>
            </a:r>
            <a:br>
              <a:rPr lang="en-GB" sz="2880" b="0" i="0" u="none" strike="noStrike" cap="none" dirty="0"/>
            </a:br>
            <a:r>
              <a:rPr lang="en-GB" sz="2880" b="0" i="0" u="none" strike="noStrike" cap="none" dirty="0">
                <a:solidFill>
                  <a:srgbClr val="000000"/>
                </a:solidFill>
                <a:latin typeface="Calibri"/>
                <a:ea typeface="Calibri"/>
                <a:cs typeface="Calibri"/>
                <a:sym typeface="Calibri"/>
              </a:rPr>
              <a:t>An Agile Approach</a:t>
            </a:r>
            <a:br>
              <a:rPr lang="en-GB" sz="2070" b="0" i="0" u="none" strike="noStrike" cap="none" dirty="0"/>
            </a:br>
            <a:endParaRPr sz="2880" b="0" i="0" u="none" strike="noStrike" cap="none" dirty="0">
              <a:solidFill>
                <a:srgbClr val="000000"/>
              </a:solidFill>
              <a:latin typeface="Arial"/>
              <a:ea typeface="Arial"/>
              <a:cs typeface="Arial"/>
              <a:sym typeface="Arial"/>
            </a:endParaRPr>
          </a:p>
        </p:txBody>
      </p:sp>
      <p:sp>
        <p:nvSpPr>
          <p:cNvPr id="106" name="Google Shape;106;p1"/>
          <p:cNvSpPr txBox="1">
            <a:spLocks noGrp="1"/>
          </p:cNvSpPr>
          <p:nvPr>
            <p:ph type="body" idx="4294967295"/>
          </p:nvPr>
        </p:nvSpPr>
        <p:spPr>
          <a:xfrm>
            <a:off x="1044360" y="2934360"/>
            <a:ext cx="9941040" cy="3124440"/>
          </a:xfrm>
          <a:prstGeom prst="rect">
            <a:avLst/>
          </a:prstGeom>
          <a:noFill/>
          <a:ln>
            <a:noFill/>
          </a:ln>
        </p:spPr>
        <p:txBody>
          <a:bodyPr spcFirstLastPara="1" wrap="square" lIns="91425" tIns="45700" rIns="91425" bIns="45700" anchor="ctr" anchorCtr="0">
            <a:normAutofit/>
          </a:bodyPr>
          <a:lstStyle/>
          <a:p>
            <a:pPr marL="228600" marR="0" lvl="0" indent="-228600" algn="l" rtl="0">
              <a:lnSpc>
                <a:spcPct val="90000"/>
              </a:lnSpc>
              <a:spcBef>
                <a:spcPts val="0"/>
              </a:spcBef>
              <a:spcAft>
                <a:spcPts val="0"/>
              </a:spcAft>
              <a:buClr>
                <a:srgbClr val="000000"/>
              </a:buClr>
              <a:buSzPts val="1800"/>
              <a:buFont typeface="Arial"/>
              <a:buChar char="•"/>
            </a:pPr>
            <a:r>
              <a:rPr lang="en-GB" sz="1800" b="0" i="0" u="none" strike="noStrike" cap="none" dirty="0">
                <a:solidFill>
                  <a:srgbClr val="000000"/>
                </a:solidFill>
                <a:latin typeface="Calibri"/>
                <a:ea typeface="Calibri"/>
                <a:cs typeface="Calibri"/>
                <a:sym typeface="Calibri"/>
              </a:rPr>
              <a:t>Andrea Paolo </a:t>
            </a:r>
            <a:r>
              <a:rPr lang="en-GB" sz="1800" b="0" i="0" u="none" strike="noStrike" cap="none" dirty="0" err="1">
                <a:solidFill>
                  <a:srgbClr val="000000"/>
                </a:solidFill>
                <a:latin typeface="Calibri"/>
                <a:ea typeface="Calibri"/>
                <a:cs typeface="Calibri"/>
                <a:sym typeface="Calibri"/>
              </a:rPr>
              <a:t>Gussoni</a:t>
            </a:r>
            <a:endParaRPr lang="en-GB" sz="1800" b="0" i="0" u="none" strike="noStrike" cap="none" dirty="0">
              <a:solidFill>
                <a:srgbClr val="000000"/>
              </a:solidFill>
              <a:latin typeface="Arial"/>
              <a:ea typeface="Arial"/>
              <a:cs typeface="Arial"/>
              <a:sym typeface="Arial"/>
            </a:endParaRPr>
          </a:p>
          <a:p>
            <a:pPr marL="228600" marR="0" lvl="0" indent="-228600" algn="l" rtl="0">
              <a:lnSpc>
                <a:spcPct val="90000"/>
              </a:lnSpc>
              <a:spcBef>
                <a:spcPts val="1001"/>
              </a:spcBef>
              <a:spcAft>
                <a:spcPts val="0"/>
              </a:spcAft>
              <a:buClr>
                <a:srgbClr val="000000"/>
              </a:buClr>
              <a:buSzPts val="1800"/>
              <a:buFont typeface="Arial"/>
              <a:buChar char="•"/>
            </a:pPr>
            <a:r>
              <a:rPr lang="en-GB" sz="1800" b="0" i="0" u="none" strike="noStrike" cap="none" dirty="0">
                <a:solidFill>
                  <a:srgbClr val="000000"/>
                </a:solidFill>
                <a:latin typeface="Calibri"/>
                <a:ea typeface="Calibri"/>
                <a:cs typeface="Calibri"/>
                <a:sym typeface="Calibri"/>
              </a:rPr>
              <a:t>Emmanuel Eshun-Davies</a:t>
            </a:r>
            <a:endParaRPr lang="en-GB" sz="1800" b="0" i="0" u="none" strike="noStrike" cap="none" dirty="0">
              <a:solidFill>
                <a:srgbClr val="000000"/>
              </a:solidFill>
              <a:ea typeface="Arial"/>
              <a:cs typeface="Arial"/>
              <a:sym typeface="Arial"/>
            </a:endParaRPr>
          </a:p>
          <a:p>
            <a:pPr marL="228600" marR="0" lvl="0" indent="-228600" algn="l" rtl="0">
              <a:lnSpc>
                <a:spcPct val="90000"/>
              </a:lnSpc>
              <a:spcBef>
                <a:spcPts val="1001"/>
              </a:spcBef>
              <a:spcAft>
                <a:spcPts val="0"/>
              </a:spcAft>
              <a:buClr>
                <a:srgbClr val="000000"/>
              </a:buClr>
              <a:buSzPts val="1800"/>
              <a:buFont typeface="Arial"/>
              <a:buChar char="•"/>
            </a:pPr>
            <a:r>
              <a:rPr lang="en-GB" sz="1800" b="0" i="0" u="none" strike="noStrike" cap="none" dirty="0">
                <a:solidFill>
                  <a:srgbClr val="000000"/>
                </a:solidFill>
                <a:latin typeface="Calibri"/>
                <a:ea typeface="Calibri"/>
                <a:cs typeface="Calibri"/>
                <a:sym typeface="Calibri"/>
              </a:rPr>
              <a:t>Michael Botha</a:t>
            </a:r>
            <a:endParaRPr lang="en-GB" sz="1800" b="0" i="0" u="none" strike="noStrike" cap="none" dirty="0">
              <a:solidFill>
                <a:srgbClr val="000000"/>
              </a:solidFill>
              <a:latin typeface="Arial"/>
              <a:ea typeface="Arial"/>
              <a:cs typeface="Arial"/>
              <a:sym typeface="Arial"/>
            </a:endParaRPr>
          </a:p>
          <a:p>
            <a:pPr marL="228600" marR="0" lvl="0" indent="-228600" algn="l" rtl="0">
              <a:lnSpc>
                <a:spcPct val="90000"/>
              </a:lnSpc>
              <a:spcBef>
                <a:spcPts val="1001"/>
              </a:spcBef>
              <a:spcAft>
                <a:spcPts val="0"/>
              </a:spcAft>
              <a:buClr>
                <a:srgbClr val="000000"/>
              </a:buClr>
              <a:buSzPts val="1800"/>
              <a:buFont typeface="Arial"/>
              <a:buChar char="•"/>
            </a:pPr>
            <a:r>
              <a:rPr lang="en-GB" sz="1800" b="0" i="0" u="none" strike="noStrike" cap="none" dirty="0">
                <a:solidFill>
                  <a:srgbClr val="000000"/>
                </a:solidFill>
                <a:latin typeface="Calibri"/>
                <a:ea typeface="Calibri"/>
                <a:cs typeface="Calibri"/>
                <a:sym typeface="Calibri"/>
              </a:rPr>
              <a:t>Wang </a:t>
            </a:r>
            <a:r>
              <a:rPr lang="en-GB" sz="1800" b="0" i="0" u="none" strike="noStrike" cap="none" dirty="0" err="1">
                <a:solidFill>
                  <a:srgbClr val="000000"/>
                </a:solidFill>
                <a:latin typeface="Calibri"/>
                <a:ea typeface="Calibri"/>
                <a:cs typeface="Calibri"/>
                <a:sym typeface="Calibri"/>
              </a:rPr>
              <a:t>Wang</a:t>
            </a:r>
            <a:endParaRPr lang="en-GB" sz="1800" b="0" i="0" u="none" strike="noStrike" cap="none" dirty="0">
              <a:solidFill>
                <a:srgbClr val="000000"/>
              </a:solidFill>
              <a:latin typeface="Arial"/>
              <a:ea typeface="Arial"/>
              <a:cs typeface="Arial"/>
              <a:sym typeface="Arial"/>
            </a:endParaRPr>
          </a:p>
          <a:p>
            <a:pPr marL="228600" marR="0" lvl="0" indent="-228600" algn="l" rtl="0">
              <a:lnSpc>
                <a:spcPct val="90000"/>
              </a:lnSpc>
              <a:spcBef>
                <a:spcPts val="1001"/>
              </a:spcBef>
              <a:spcAft>
                <a:spcPts val="0"/>
              </a:spcAft>
              <a:buClr>
                <a:srgbClr val="000000"/>
              </a:buClr>
              <a:buSzPts val="1800"/>
              <a:buFont typeface="Arial"/>
              <a:buChar char="•"/>
            </a:pPr>
            <a:r>
              <a:rPr lang="en-GB" sz="1800" b="0" i="0" u="none" strike="noStrike" cap="none" dirty="0">
                <a:solidFill>
                  <a:srgbClr val="000000"/>
                </a:solidFill>
                <a:latin typeface="Calibri"/>
                <a:ea typeface="Calibri"/>
                <a:cs typeface="Calibri"/>
                <a:sym typeface="Calibri"/>
              </a:rPr>
              <a:t>Victoria Thompson</a:t>
            </a:r>
            <a:endParaRPr sz="1800" b="0" i="0" u="none" strike="noStrike" cap="none" dirty="0">
              <a:solidFill>
                <a:srgbClr val="000000"/>
              </a:solidFill>
              <a:ea typeface="Arial"/>
              <a:cs typeface="Arial"/>
              <a:sym typeface="Arial"/>
            </a:endParaRPr>
          </a:p>
        </p:txBody>
      </p:sp>
      <p:sp>
        <p:nvSpPr>
          <p:cNvPr id="107" name="Google Shape;107;p1"/>
          <p:cNvSpPr/>
          <p:nvPr/>
        </p:nvSpPr>
        <p:spPr>
          <a:xfrm rot="10800000">
            <a:off x="838440" y="6485040"/>
            <a:ext cx="10515240" cy="360"/>
          </a:xfrm>
          <a:custGeom>
            <a:avLst/>
            <a:gdLst/>
            <a:ahLst/>
            <a:cxnLst/>
            <a:rect l="l" t="t" r="r" b="b"/>
            <a:pathLst>
              <a:path w="21600" h="21600" extrusionOk="0">
                <a:moveTo>
                  <a:pt x="0" y="0"/>
                </a:moveTo>
                <a:lnTo>
                  <a:pt x="21600" y="21600"/>
                </a:lnTo>
              </a:path>
            </a:pathLst>
          </a:custGeom>
          <a:noFill/>
          <a:ln w="57150" cap="flat" cmpd="sng">
            <a:solidFill>
              <a:srgbClr val="FFC000"/>
            </a:solidFill>
            <a:prstDash val="solid"/>
            <a:miter lim="8000"/>
            <a:headEnd type="none" w="sm" len="sm"/>
            <a:tailEnd type="none" w="sm" len="sm"/>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1"/>
        <p:cNvGrpSpPr/>
        <p:nvPr/>
      </p:nvGrpSpPr>
      <p:grpSpPr>
        <a:xfrm>
          <a:off x="0" y="0"/>
          <a:ext cx="0" cy="0"/>
          <a:chOff x="0" y="0"/>
          <a:chExt cx="0" cy="0"/>
        </a:xfrm>
      </p:grpSpPr>
      <p:sp>
        <p:nvSpPr>
          <p:cNvPr id="112" name="Google Shape;112;p2"/>
          <p:cNvSpPr txBox="1">
            <a:spLocks noGrp="1"/>
          </p:cNvSpPr>
          <p:nvPr>
            <p:ph type="title" idx="4294967295"/>
          </p:nvPr>
        </p:nvSpPr>
        <p:spPr>
          <a:xfrm>
            <a:off x="-5" y="352800"/>
            <a:ext cx="7923600" cy="112920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rgbClr val="000000"/>
              </a:buClr>
              <a:buSzPts val="3100"/>
              <a:buFont typeface="Calibri"/>
              <a:buNone/>
            </a:pPr>
            <a:r>
              <a:rPr lang="en-GB" sz="3100" b="0" i="0" u="none" strike="noStrike" cap="none">
                <a:solidFill>
                  <a:srgbClr val="000000"/>
                </a:solidFill>
                <a:latin typeface="Calibri"/>
                <a:ea typeface="Calibri"/>
                <a:cs typeface="Calibri"/>
                <a:sym typeface="Calibri"/>
              </a:rPr>
              <a:t>      ORIGINAL PROJECT MILESTONES</a:t>
            </a:r>
            <a:endParaRPr sz="3100" b="0" i="0" u="none" strike="noStrike" cap="none">
              <a:solidFill>
                <a:srgbClr val="000000"/>
              </a:solidFill>
              <a:latin typeface="Arial"/>
              <a:ea typeface="Arial"/>
              <a:cs typeface="Arial"/>
              <a:sym typeface="Arial"/>
            </a:endParaRPr>
          </a:p>
        </p:txBody>
      </p:sp>
      <p:sp>
        <p:nvSpPr>
          <p:cNvPr id="113" name="Google Shape;113;p2"/>
          <p:cNvSpPr/>
          <p:nvPr/>
        </p:nvSpPr>
        <p:spPr>
          <a:xfrm>
            <a:off x="774360" y="1204200"/>
            <a:ext cx="736560" cy="360"/>
          </a:xfrm>
          <a:custGeom>
            <a:avLst/>
            <a:gdLst/>
            <a:ahLst/>
            <a:cxnLst/>
            <a:rect l="l" t="t" r="r" b="b"/>
            <a:pathLst>
              <a:path w="21600" h="21600" extrusionOk="0">
                <a:moveTo>
                  <a:pt x="0" y="0"/>
                </a:moveTo>
                <a:lnTo>
                  <a:pt x="21600" y="21600"/>
                </a:lnTo>
              </a:path>
            </a:pathLst>
          </a:custGeom>
          <a:noFill/>
          <a:ln w="57150" cap="flat" cmpd="sng">
            <a:solidFill>
              <a:srgbClr val="FFC000"/>
            </a:solidFill>
            <a:prstDash val="solid"/>
            <a:miter lim="8000"/>
            <a:headEnd type="none" w="sm" len="sm"/>
            <a:tailEnd type="none" w="sm" len="sm"/>
          </a:ln>
        </p:spPr>
      </p:sp>
      <p:pic>
        <p:nvPicPr>
          <p:cNvPr id="114" name="Google Shape;114;p2" descr="A diagram of a software development process&#10;&#10;Description automatically generated"/>
          <p:cNvPicPr preferRelativeResize="0"/>
          <p:nvPr/>
        </p:nvPicPr>
        <p:blipFill rotWithShape="1">
          <a:blip r:embed="rId3">
            <a:alphaModFix/>
          </a:blip>
          <a:srcRect/>
          <a:stretch/>
        </p:blipFill>
        <p:spPr>
          <a:xfrm>
            <a:off x="843840" y="1852560"/>
            <a:ext cx="10585800" cy="4578120"/>
          </a:xfrm>
          <a:prstGeom prst="rect">
            <a:avLst/>
          </a:prstGeom>
          <a:noFill/>
          <a:ln>
            <a:noFill/>
          </a:ln>
        </p:spPr>
      </p:pic>
      <p:sp>
        <p:nvSpPr>
          <p:cNvPr id="115" name="Google Shape;115;p2"/>
          <p:cNvSpPr/>
          <p:nvPr/>
        </p:nvSpPr>
        <p:spPr>
          <a:xfrm>
            <a:off x="3049200" y="3244320"/>
            <a:ext cx="6097680" cy="36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Calibri"/>
              <a:buNone/>
            </a:pPr>
            <a:r>
              <a:rPr lang="en-GB" sz="1800" b="0" i="0" u="none" strike="noStrike" cap="none">
                <a:solidFill>
                  <a:srgbClr val="000000"/>
                </a:solidFill>
                <a:latin typeface="Calibri"/>
                <a:ea typeface="Calibri"/>
                <a:cs typeface="Calibri"/>
                <a:sym typeface="Calibri"/>
              </a:rPr>
              <a:t> </a:t>
            </a:r>
            <a:endParaRPr sz="1800" b="0" i="0" u="none" strike="noStrike" cap="none">
              <a:solidFill>
                <a:srgbClr val="000000"/>
              </a:solidFill>
              <a:latin typeface="Arial"/>
              <a:ea typeface="Arial"/>
              <a:cs typeface="Arial"/>
              <a:sym typeface="Arial"/>
            </a:endParaRPr>
          </a:p>
        </p:txBody>
      </p:sp>
      <p:sp>
        <p:nvSpPr>
          <p:cNvPr id="116" name="Google Shape;116;p2"/>
          <p:cNvSpPr/>
          <p:nvPr/>
        </p:nvSpPr>
        <p:spPr>
          <a:xfrm>
            <a:off x="3049200" y="3244320"/>
            <a:ext cx="6097680" cy="36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Calibri"/>
              <a:buNone/>
            </a:pPr>
            <a:r>
              <a:rPr lang="en-GB" sz="1800" b="0" i="0" u="none" strike="noStrike" cap="none">
                <a:solidFill>
                  <a:srgbClr val="000000"/>
                </a:solidFill>
                <a:latin typeface="Calibri"/>
                <a:ea typeface="Calibri"/>
                <a:cs typeface="Calibri"/>
                <a:sym typeface="Calibri"/>
              </a:rPr>
              <a:t> </a:t>
            </a:r>
            <a:endParaRPr sz="18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0"/>
        <p:cNvGrpSpPr/>
        <p:nvPr/>
      </p:nvGrpSpPr>
      <p:grpSpPr>
        <a:xfrm>
          <a:off x="0" y="0"/>
          <a:ext cx="0" cy="0"/>
          <a:chOff x="0" y="0"/>
          <a:chExt cx="0" cy="0"/>
        </a:xfrm>
      </p:grpSpPr>
      <p:sp>
        <p:nvSpPr>
          <p:cNvPr id="121" name="Google Shape;121;p3"/>
          <p:cNvSpPr txBox="1">
            <a:spLocks noGrp="1"/>
          </p:cNvSpPr>
          <p:nvPr>
            <p:ph type="title" idx="4294967295"/>
          </p:nvPr>
        </p:nvSpPr>
        <p:spPr>
          <a:xfrm>
            <a:off x="762120" y="5336280"/>
            <a:ext cx="9574200" cy="798840"/>
          </a:xfrm>
          <a:prstGeom prst="rect">
            <a:avLst/>
          </a:prstGeom>
          <a:noFill/>
          <a:ln>
            <a:noFill/>
          </a:ln>
        </p:spPr>
        <p:txBody>
          <a:bodyPr spcFirstLastPara="1" wrap="square" lIns="91425" tIns="45700" rIns="91425" bIns="45700" anchor="t" anchorCtr="0">
            <a:normAutofit fontScale="89000"/>
          </a:bodyPr>
          <a:lstStyle/>
          <a:p>
            <a:pPr marL="0" marR="0" lvl="0" indent="0" algn="l" rtl="0">
              <a:lnSpc>
                <a:spcPct val="90000"/>
              </a:lnSpc>
              <a:spcBef>
                <a:spcPts val="0"/>
              </a:spcBef>
              <a:spcAft>
                <a:spcPts val="0"/>
              </a:spcAft>
              <a:buClr>
                <a:srgbClr val="000000"/>
              </a:buClr>
              <a:buSzPct val="100000"/>
              <a:buFont typeface="Calibri"/>
              <a:buNone/>
            </a:pPr>
            <a:r>
              <a:rPr lang="en-GB" sz="3200" b="0" i="0" u="none" strike="noStrike" cap="none">
                <a:solidFill>
                  <a:srgbClr val="000000"/>
                </a:solidFill>
                <a:latin typeface="Calibri"/>
                <a:ea typeface="Calibri"/>
                <a:cs typeface="Calibri"/>
                <a:sym typeface="Calibri"/>
              </a:rPr>
              <a:t>EDC CONCERNS &amp; SYN COMPUTING CHALLENGES</a:t>
            </a:r>
            <a:endParaRPr sz="3200" b="0" i="0" u="none" strike="noStrike" cap="none">
              <a:solidFill>
                <a:srgbClr val="000000"/>
              </a:solidFill>
              <a:latin typeface="Arial"/>
              <a:ea typeface="Arial"/>
              <a:cs typeface="Arial"/>
              <a:sym typeface="Arial"/>
            </a:endParaRPr>
          </a:p>
        </p:txBody>
      </p:sp>
      <p:sp>
        <p:nvSpPr>
          <p:cNvPr id="122" name="Google Shape;122;p3"/>
          <p:cNvSpPr/>
          <p:nvPr/>
        </p:nvSpPr>
        <p:spPr>
          <a:xfrm>
            <a:off x="902160" y="5069160"/>
            <a:ext cx="736560" cy="360"/>
          </a:xfrm>
          <a:custGeom>
            <a:avLst/>
            <a:gdLst/>
            <a:ahLst/>
            <a:cxnLst/>
            <a:rect l="l" t="t" r="r" b="b"/>
            <a:pathLst>
              <a:path w="21600" h="21600" extrusionOk="0">
                <a:moveTo>
                  <a:pt x="0" y="0"/>
                </a:moveTo>
                <a:lnTo>
                  <a:pt x="21600" y="21600"/>
                </a:lnTo>
              </a:path>
            </a:pathLst>
          </a:custGeom>
          <a:noFill/>
          <a:ln w="57150" cap="flat" cmpd="sng">
            <a:solidFill>
              <a:srgbClr val="FFC000"/>
            </a:solidFill>
            <a:prstDash val="solid"/>
            <a:miter lim="8000"/>
            <a:headEnd type="none" w="sm" len="sm"/>
            <a:tailEnd type="none" w="sm" len="sm"/>
          </a:ln>
        </p:spPr>
      </p:sp>
      <p:sp>
        <p:nvSpPr>
          <p:cNvPr id="123" name="Google Shape;123;p3"/>
          <p:cNvSpPr/>
          <p:nvPr/>
        </p:nvSpPr>
        <p:spPr>
          <a:xfrm>
            <a:off x="3017880" y="2605320"/>
            <a:ext cx="3843720" cy="2631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30"/>
              <a:buFont typeface="Calibri"/>
              <a:buNone/>
            </a:pPr>
            <a:r>
              <a:rPr lang="en-GB" sz="1130" b="0" i="0" u="none" strike="noStrike" cap="none">
                <a:solidFill>
                  <a:srgbClr val="000000"/>
                </a:solidFill>
                <a:latin typeface="Calibri"/>
                <a:ea typeface="Calibri"/>
                <a:cs typeface="Calibri"/>
                <a:sym typeface="Calibri"/>
              </a:rPr>
              <a:t> </a:t>
            </a:r>
            <a:endParaRPr sz="1130" b="0" i="0" u="none" strike="noStrike" cap="none">
              <a:solidFill>
                <a:srgbClr val="000000"/>
              </a:solidFill>
              <a:latin typeface="Arial"/>
              <a:ea typeface="Arial"/>
              <a:cs typeface="Arial"/>
              <a:sym typeface="Arial"/>
            </a:endParaRPr>
          </a:p>
        </p:txBody>
      </p:sp>
      <p:sp>
        <p:nvSpPr>
          <p:cNvPr id="124" name="Google Shape;124;p3"/>
          <p:cNvSpPr/>
          <p:nvPr/>
        </p:nvSpPr>
        <p:spPr>
          <a:xfrm>
            <a:off x="3017880" y="2605320"/>
            <a:ext cx="3843720" cy="2631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30"/>
              <a:buFont typeface="Calibri"/>
              <a:buNone/>
            </a:pPr>
            <a:r>
              <a:rPr lang="en-GB" sz="1130" b="0" i="0" u="none" strike="noStrike" cap="none">
                <a:solidFill>
                  <a:srgbClr val="000000"/>
                </a:solidFill>
                <a:latin typeface="Calibri"/>
                <a:ea typeface="Calibri"/>
                <a:cs typeface="Calibri"/>
                <a:sym typeface="Calibri"/>
              </a:rPr>
              <a:t> </a:t>
            </a:r>
            <a:endParaRPr sz="1130" b="0" i="0" u="none" strike="noStrike" cap="none">
              <a:solidFill>
                <a:srgbClr val="000000"/>
              </a:solidFill>
              <a:latin typeface="Arial"/>
              <a:ea typeface="Arial"/>
              <a:cs typeface="Arial"/>
              <a:sym typeface="Arial"/>
            </a:endParaRPr>
          </a:p>
        </p:txBody>
      </p:sp>
      <p:sp>
        <p:nvSpPr>
          <p:cNvPr id="125" name="Google Shape;125;p3"/>
          <p:cNvSpPr/>
          <p:nvPr/>
        </p:nvSpPr>
        <p:spPr>
          <a:xfrm rot="10800000">
            <a:off x="3810600" y="3219840"/>
            <a:ext cx="5076000" cy="332280"/>
          </a:xfrm>
          <a:prstGeom prst="homePlate">
            <a:avLst>
              <a:gd name="adj" fmla="val 50000"/>
            </a:avLst>
          </a:prstGeom>
          <a:solidFill>
            <a:schemeClr val="lt2"/>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6" name="Google Shape;126;p3"/>
          <p:cNvGrpSpPr/>
          <p:nvPr/>
        </p:nvGrpSpPr>
        <p:grpSpPr>
          <a:xfrm>
            <a:off x="3632760" y="627480"/>
            <a:ext cx="5243040" cy="3357360"/>
            <a:chOff x="3632760" y="627480"/>
            <a:chExt cx="5243040" cy="3357360"/>
          </a:xfrm>
        </p:grpSpPr>
        <p:sp>
          <p:nvSpPr>
            <p:cNvPr id="127" name="Google Shape;127;p3"/>
            <p:cNvSpPr/>
            <p:nvPr/>
          </p:nvSpPr>
          <p:spPr>
            <a:xfrm rot="10800000">
              <a:off x="3799800" y="627480"/>
              <a:ext cx="5076000" cy="332280"/>
            </a:xfrm>
            <a:prstGeom prst="homePlate">
              <a:avLst>
                <a:gd name="adj" fmla="val 50000"/>
              </a:avLst>
            </a:prstGeom>
            <a:solidFill>
              <a:schemeClr val="lt2"/>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3"/>
            <p:cNvSpPr/>
            <p:nvPr/>
          </p:nvSpPr>
          <p:spPr>
            <a:xfrm>
              <a:off x="3882600" y="627480"/>
              <a:ext cx="4992840" cy="332280"/>
            </a:xfrm>
            <a:prstGeom prst="rect">
              <a:avLst/>
            </a:prstGeom>
            <a:noFill/>
            <a:ln>
              <a:noFill/>
            </a:ln>
          </p:spPr>
          <p:txBody>
            <a:bodyPr spcFirstLastPara="1" wrap="square" lIns="146875" tIns="57225" rIns="106550" bIns="57225" anchor="ctr" anchorCtr="0">
              <a:noAutofit/>
            </a:bodyPr>
            <a:lstStyle/>
            <a:p>
              <a:pPr marL="0" marR="0" lvl="0" indent="0" algn="ctr" rtl="0">
                <a:lnSpc>
                  <a:spcPct val="90000"/>
                </a:lnSpc>
                <a:spcBef>
                  <a:spcPts val="0"/>
                </a:spcBef>
                <a:spcAft>
                  <a:spcPts val="0"/>
                </a:spcAft>
                <a:buClr>
                  <a:srgbClr val="000000"/>
                </a:buClr>
                <a:buSzPts val="1500"/>
                <a:buFont typeface="Calibri"/>
                <a:buNone/>
              </a:pPr>
              <a:r>
                <a:rPr lang="en-GB" sz="1500" b="0" i="0" u="none" strike="noStrike" cap="none">
                  <a:solidFill>
                    <a:srgbClr val="000000"/>
                  </a:solidFill>
                  <a:latin typeface="Calibri"/>
                  <a:ea typeface="Calibri"/>
                  <a:cs typeface="Calibri"/>
                  <a:sym typeface="Calibri"/>
                </a:rPr>
                <a:t>Industry standard operating system</a:t>
              </a:r>
              <a:endParaRPr sz="1500" b="0" i="0" u="none" strike="noStrike" cap="none">
                <a:solidFill>
                  <a:srgbClr val="000000"/>
                </a:solidFill>
                <a:latin typeface="Arial"/>
                <a:ea typeface="Arial"/>
                <a:cs typeface="Arial"/>
                <a:sym typeface="Arial"/>
              </a:endParaRPr>
            </a:p>
          </p:txBody>
        </p:sp>
        <p:sp>
          <p:nvSpPr>
            <p:cNvPr id="129" name="Google Shape;129;p3"/>
            <p:cNvSpPr/>
            <p:nvPr/>
          </p:nvSpPr>
          <p:spPr>
            <a:xfrm>
              <a:off x="3632760" y="627480"/>
              <a:ext cx="332280" cy="332280"/>
            </a:xfrm>
            <a:prstGeom prst="ellipse">
              <a:avLst/>
            </a:prstGeom>
            <a:solidFill>
              <a:srgbClr val="03AFA5"/>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3"/>
            <p:cNvSpPr/>
            <p:nvPr/>
          </p:nvSpPr>
          <p:spPr>
            <a:xfrm rot="10800000">
              <a:off x="3799800" y="1059480"/>
              <a:ext cx="5076000" cy="332280"/>
            </a:xfrm>
            <a:prstGeom prst="homePlate">
              <a:avLst>
                <a:gd name="adj" fmla="val 50000"/>
              </a:avLst>
            </a:prstGeom>
            <a:solidFill>
              <a:schemeClr val="lt2"/>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3"/>
            <p:cNvSpPr/>
            <p:nvPr/>
          </p:nvSpPr>
          <p:spPr>
            <a:xfrm>
              <a:off x="3882600" y="1059480"/>
              <a:ext cx="4992840" cy="332280"/>
            </a:xfrm>
            <a:prstGeom prst="rect">
              <a:avLst/>
            </a:prstGeom>
            <a:noFill/>
            <a:ln>
              <a:noFill/>
            </a:ln>
          </p:spPr>
          <p:txBody>
            <a:bodyPr spcFirstLastPara="1" wrap="square" lIns="146875" tIns="57225" rIns="106550" bIns="57225" anchor="ctr" anchorCtr="0">
              <a:noAutofit/>
            </a:bodyPr>
            <a:lstStyle/>
            <a:p>
              <a:pPr marL="0" marR="0" lvl="0" indent="0" algn="ctr" rtl="0">
                <a:lnSpc>
                  <a:spcPct val="90000"/>
                </a:lnSpc>
                <a:spcBef>
                  <a:spcPts val="0"/>
                </a:spcBef>
                <a:spcAft>
                  <a:spcPts val="0"/>
                </a:spcAft>
                <a:buClr>
                  <a:srgbClr val="000000"/>
                </a:buClr>
                <a:buSzPts val="1500"/>
                <a:buFont typeface="Calibri"/>
                <a:buNone/>
              </a:pPr>
              <a:r>
                <a:rPr lang="en-GB" sz="1500" b="0" i="0" u="none" strike="noStrike" cap="none">
                  <a:solidFill>
                    <a:srgbClr val="000000"/>
                  </a:solidFill>
                  <a:latin typeface="Calibri"/>
                  <a:ea typeface="Calibri"/>
                  <a:cs typeface="Calibri"/>
                  <a:sym typeface="Calibri"/>
                </a:rPr>
                <a:t>External keyboard/connector</a:t>
              </a:r>
              <a:endParaRPr sz="1500" b="0" i="0" u="none" strike="noStrike" cap="none">
                <a:solidFill>
                  <a:srgbClr val="000000"/>
                </a:solidFill>
                <a:latin typeface="Arial"/>
                <a:ea typeface="Arial"/>
                <a:cs typeface="Arial"/>
                <a:sym typeface="Arial"/>
              </a:endParaRPr>
            </a:p>
          </p:txBody>
        </p:sp>
        <p:sp>
          <p:nvSpPr>
            <p:cNvPr id="132" name="Google Shape;132;p3"/>
            <p:cNvSpPr/>
            <p:nvPr/>
          </p:nvSpPr>
          <p:spPr>
            <a:xfrm>
              <a:off x="3632760" y="1059480"/>
              <a:ext cx="332280" cy="332280"/>
            </a:xfrm>
            <a:prstGeom prst="ellipse">
              <a:avLst/>
            </a:prstGeom>
            <a:solidFill>
              <a:srgbClr val="03AFA5"/>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3"/>
            <p:cNvSpPr/>
            <p:nvPr/>
          </p:nvSpPr>
          <p:spPr>
            <a:xfrm rot="10800000">
              <a:off x="3799800" y="1491840"/>
              <a:ext cx="5076000" cy="332280"/>
            </a:xfrm>
            <a:prstGeom prst="homePlate">
              <a:avLst>
                <a:gd name="adj" fmla="val 50000"/>
              </a:avLst>
            </a:prstGeom>
            <a:solidFill>
              <a:schemeClr val="lt2"/>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3"/>
            <p:cNvSpPr/>
            <p:nvPr/>
          </p:nvSpPr>
          <p:spPr>
            <a:xfrm>
              <a:off x="3882600" y="1491480"/>
              <a:ext cx="4992840" cy="332280"/>
            </a:xfrm>
            <a:prstGeom prst="rect">
              <a:avLst/>
            </a:prstGeom>
            <a:noFill/>
            <a:ln>
              <a:noFill/>
            </a:ln>
          </p:spPr>
          <p:txBody>
            <a:bodyPr spcFirstLastPara="1" wrap="square" lIns="146875" tIns="57225" rIns="106550" bIns="57225" anchor="ctr" anchorCtr="0">
              <a:noAutofit/>
            </a:bodyPr>
            <a:lstStyle/>
            <a:p>
              <a:pPr marL="0" marR="0" lvl="0" indent="0" algn="ctr" rtl="0">
                <a:lnSpc>
                  <a:spcPct val="90000"/>
                </a:lnSpc>
                <a:spcBef>
                  <a:spcPts val="0"/>
                </a:spcBef>
                <a:spcAft>
                  <a:spcPts val="0"/>
                </a:spcAft>
                <a:buClr>
                  <a:srgbClr val="000000"/>
                </a:buClr>
                <a:buSzPts val="1500"/>
                <a:buFont typeface="Calibri"/>
                <a:buNone/>
              </a:pPr>
              <a:r>
                <a:rPr lang="en-GB" sz="1500" b="0" i="0" u="none" strike="noStrike" cap="none">
                  <a:solidFill>
                    <a:srgbClr val="000000"/>
                  </a:solidFill>
                  <a:latin typeface="Calibri"/>
                  <a:ea typeface="Calibri"/>
                  <a:cs typeface="Calibri"/>
                  <a:sym typeface="Calibri"/>
                </a:rPr>
                <a:t>Minimum 512KB RAM</a:t>
              </a:r>
              <a:endParaRPr sz="1500" b="0" i="0" u="none" strike="noStrike" cap="none">
                <a:solidFill>
                  <a:srgbClr val="000000"/>
                </a:solidFill>
                <a:latin typeface="Arial"/>
                <a:ea typeface="Arial"/>
                <a:cs typeface="Arial"/>
                <a:sym typeface="Arial"/>
              </a:endParaRPr>
            </a:p>
          </p:txBody>
        </p:sp>
        <p:sp>
          <p:nvSpPr>
            <p:cNvPr id="135" name="Google Shape;135;p3"/>
            <p:cNvSpPr/>
            <p:nvPr/>
          </p:nvSpPr>
          <p:spPr>
            <a:xfrm>
              <a:off x="3632760" y="1491480"/>
              <a:ext cx="332280" cy="332280"/>
            </a:xfrm>
            <a:prstGeom prst="ellipse">
              <a:avLst/>
            </a:prstGeom>
            <a:solidFill>
              <a:srgbClr val="03AFA5"/>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3"/>
            <p:cNvSpPr/>
            <p:nvPr/>
          </p:nvSpPr>
          <p:spPr>
            <a:xfrm rot="10800000">
              <a:off x="3799800" y="1923840"/>
              <a:ext cx="5076000" cy="332280"/>
            </a:xfrm>
            <a:prstGeom prst="homePlate">
              <a:avLst>
                <a:gd name="adj" fmla="val 50000"/>
              </a:avLst>
            </a:prstGeom>
            <a:solidFill>
              <a:schemeClr val="lt2"/>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3"/>
            <p:cNvSpPr/>
            <p:nvPr/>
          </p:nvSpPr>
          <p:spPr>
            <a:xfrm>
              <a:off x="3882600" y="1923840"/>
              <a:ext cx="4992840" cy="332280"/>
            </a:xfrm>
            <a:prstGeom prst="rect">
              <a:avLst/>
            </a:prstGeom>
            <a:noFill/>
            <a:ln>
              <a:noFill/>
            </a:ln>
          </p:spPr>
          <p:txBody>
            <a:bodyPr spcFirstLastPara="1" wrap="square" lIns="146875" tIns="57225" rIns="106550" bIns="57225" anchor="ctr" anchorCtr="0">
              <a:noAutofit/>
            </a:bodyPr>
            <a:lstStyle/>
            <a:p>
              <a:pPr marL="0" marR="0" lvl="0" indent="0" algn="ctr" rtl="0">
                <a:lnSpc>
                  <a:spcPct val="90000"/>
                </a:lnSpc>
                <a:spcBef>
                  <a:spcPts val="0"/>
                </a:spcBef>
                <a:spcAft>
                  <a:spcPts val="0"/>
                </a:spcAft>
                <a:buClr>
                  <a:srgbClr val="000000"/>
                </a:buClr>
                <a:buSzPts val="1500"/>
                <a:buFont typeface="Calibri"/>
                <a:buNone/>
              </a:pPr>
              <a:r>
                <a:rPr lang="en-GB" sz="1500" b="0" i="0" u="none" strike="noStrike" cap="none">
                  <a:solidFill>
                    <a:srgbClr val="000000"/>
                  </a:solidFill>
                  <a:latin typeface="Calibri"/>
                  <a:ea typeface="Calibri"/>
                  <a:cs typeface="Calibri"/>
                  <a:sym typeface="Calibri"/>
                </a:rPr>
                <a:t>One industry standard removable drive</a:t>
              </a:r>
              <a:endParaRPr sz="1500" b="0" i="0" u="none" strike="noStrike" cap="none">
                <a:solidFill>
                  <a:srgbClr val="000000"/>
                </a:solidFill>
                <a:latin typeface="Arial"/>
                <a:ea typeface="Arial"/>
                <a:cs typeface="Arial"/>
                <a:sym typeface="Arial"/>
              </a:endParaRPr>
            </a:p>
          </p:txBody>
        </p:sp>
        <p:sp>
          <p:nvSpPr>
            <p:cNvPr id="138" name="Google Shape;138;p3"/>
            <p:cNvSpPr/>
            <p:nvPr/>
          </p:nvSpPr>
          <p:spPr>
            <a:xfrm>
              <a:off x="3632760" y="1923840"/>
              <a:ext cx="332280" cy="332280"/>
            </a:xfrm>
            <a:prstGeom prst="ellipse">
              <a:avLst/>
            </a:prstGeom>
            <a:solidFill>
              <a:srgbClr val="03AFA5"/>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3"/>
            <p:cNvSpPr/>
            <p:nvPr/>
          </p:nvSpPr>
          <p:spPr>
            <a:xfrm rot="10800000">
              <a:off x="3799800" y="2355840"/>
              <a:ext cx="5076000" cy="332280"/>
            </a:xfrm>
            <a:prstGeom prst="homePlate">
              <a:avLst>
                <a:gd name="adj" fmla="val 50000"/>
              </a:avLst>
            </a:prstGeom>
            <a:solidFill>
              <a:schemeClr val="lt2"/>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3"/>
            <p:cNvSpPr/>
            <p:nvPr/>
          </p:nvSpPr>
          <p:spPr>
            <a:xfrm>
              <a:off x="3882600" y="2355840"/>
              <a:ext cx="4992840" cy="332280"/>
            </a:xfrm>
            <a:prstGeom prst="rect">
              <a:avLst/>
            </a:prstGeom>
            <a:noFill/>
            <a:ln>
              <a:noFill/>
            </a:ln>
          </p:spPr>
          <p:txBody>
            <a:bodyPr spcFirstLastPara="1" wrap="square" lIns="146875" tIns="57225" rIns="106550" bIns="57225" anchor="ctr" anchorCtr="0">
              <a:noAutofit/>
            </a:bodyPr>
            <a:lstStyle/>
            <a:p>
              <a:pPr marL="0" marR="0" lvl="0" indent="0" algn="ctr" rtl="0">
                <a:lnSpc>
                  <a:spcPct val="90000"/>
                </a:lnSpc>
                <a:spcBef>
                  <a:spcPts val="0"/>
                </a:spcBef>
                <a:spcAft>
                  <a:spcPts val="0"/>
                </a:spcAft>
                <a:buClr>
                  <a:srgbClr val="000000"/>
                </a:buClr>
                <a:buSzPts val="1500"/>
                <a:buFont typeface="Calibri"/>
                <a:buNone/>
              </a:pPr>
              <a:r>
                <a:rPr lang="en-GB" sz="1500" b="0" i="0" u="none" strike="noStrike" cap="none">
                  <a:solidFill>
                    <a:srgbClr val="000000"/>
                  </a:solidFill>
                  <a:latin typeface="Calibri"/>
                  <a:ea typeface="Calibri"/>
                  <a:cs typeface="Calibri"/>
                  <a:sym typeface="Calibri"/>
                </a:rPr>
                <a:t>SCSI expansion support</a:t>
              </a:r>
              <a:endParaRPr sz="1500" b="0" i="0" u="none" strike="noStrike" cap="none">
                <a:solidFill>
                  <a:srgbClr val="000000"/>
                </a:solidFill>
                <a:latin typeface="Arial"/>
                <a:ea typeface="Arial"/>
                <a:cs typeface="Arial"/>
                <a:sym typeface="Arial"/>
              </a:endParaRPr>
            </a:p>
          </p:txBody>
        </p:sp>
        <p:sp>
          <p:nvSpPr>
            <p:cNvPr id="141" name="Google Shape;141;p3"/>
            <p:cNvSpPr/>
            <p:nvPr/>
          </p:nvSpPr>
          <p:spPr>
            <a:xfrm>
              <a:off x="3632760" y="2355840"/>
              <a:ext cx="332280" cy="332280"/>
            </a:xfrm>
            <a:prstGeom prst="ellipse">
              <a:avLst/>
            </a:prstGeom>
            <a:solidFill>
              <a:srgbClr val="03AFA5"/>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3"/>
            <p:cNvSpPr/>
            <p:nvPr/>
          </p:nvSpPr>
          <p:spPr>
            <a:xfrm rot="10800000">
              <a:off x="3799800" y="2787840"/>
              <a:ext cx="5076000" cy="332280"/>
            </a:xfrm>
            <a:prstGeom prst="homePlate">
              <a:avLst>
                <a:gd name="adj" fmla="val 50000"/>
              </a:avLst>
            </a:prstGeom>
            <a:solidFill>
              <a:schemeClr val="lt2"/>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3"/>
            <p:cNvSpPr/>
            <p:nvPr/>
          </p:nvSpPr>
          <p:spPr>
            <a:xfrm>
              <a:off x="3882600" y="3209040"/>
              <a:ext cx="4992840" cy="332280"/>
            </a:xfrm>
            <a:prstGeom prst="rect">
              <a:avLst/>
            </a:prstGeom>
            <a:noFill/>
            <a:ln>
              <a:noFill/>
            </a:ln>
          </p:spPr>
          <p:txBody>
            <a:bodyPr spcFirstLastPara="1" wrap="square" lIns="146875" tIns="57225" rIns="106550" bIns="57225" anchor="ctr" anchorCtr="0">
              <a:noAutofit/>
            </a:bodyPr>
            <a:lstStyle/>
            <a:p>
              <a:pPr marL="0" marR="0" lvl="0" indent="0" algn="ctr" rtl="0">
                <a:lnSpc>
                  <a:spcPct val="90000"/>
                </a:lnSpc>
                <a:spcBef>
                  <a:spcPts val="0"/>
                </a:spcBef>
                <a:spcAft>
                  <a:spcPts val="0"/>
                </a:spcAft>
                <a:buClr>
                  <a:srgbClr val="000000"/>
                </a:buClr>
                <a:buSzPts val="1500"/>
                <a:buFont typeface="Calibri"/>
                <a:buNone/>
              </a:pPr>
              <a:r>
                <a:rPr lang="en-GB" sz="1500" b="0" i="0" u="none" strike="noStrike" cap="none">
                  <a:solidFill>
                    <a:srgbClr val="000000"/>
                  </a:solidFill>
                  <a:latin typeface="Calibri"/>
                  <a:ea typeface="Calibri"/>
                  <a:cs typeface="Calibri"/>
                  <a:sym typeface="Calibri"/>
                </a:rPr>
                <a:t>Minimum of 68000 CPU with upgradability</a:t>
              </a:r>
              <a:endParaRPr sz="1500" b="0" i="0" u="none" strike="noStrike" cap="none">
                <a:solidFill>
                  <a:srgbClr val="000000"/>
                </a:solidFill>
                <a:latin typeface="Arial"/>
                <a:ea typeface="Arial"/>
                <a:cs typeface="Arial"/>
                <a:sym typeface="Arial"/>
              </a:endParaRPr>
            </a:p>
          </p:txBody>
        </p:sp>
        <p:sp>
          <p:nvSpPr>
            <p:cNvPr id="144" name="Google Shape;144;p3"/>
            <p:cNvSpPr/>
            <p:nvPr/>
          </p:nvSpPr>
          <p:spPr>
            <a:xfrm>
              <a:off x="3632760" y="2787840"/>
              <a:ext cx="332280" cy="332280"/>
            </a:xfrm>
            <a:prstGeom prst="ellipse">
              <a:avLst/>
            </a:prstGeom>
            <a:solidFill>
              <a:srgbClr val="03AFA5"/>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3"/>
            <p:cNvSpPr/>
            <p:nvPr/>
          </p:nvSpPr>
          <p:spPr>
            <a:xfrm>
              <a:off x="3882600" y="2787840"/>
              <a:ext cx="4992840" cy="332280"/>
            </a:xfrm>
            <a:prstGeom prst="rect">
              <a:avLst/>
            </a:prstGeom>
            <a:noFill/>
            <a:ln>
              <a:noFill/>
            </a:ln>
          </p:spPr>
          <p:txBody>
            <a:bodyPr spcFirstLastPara="1" wrap="square" lIns="146875" tIns="57225" rIns="106550" bIns="57225" anchor="ctr" anchorCtr="0">
              <a:noAutofit/>
            </a:bodyPr>
            <a:lstStyle/>
            <a:p>
              <a:pPr marL="0" marR="0" lvl="0" indent="0" algn="ctr" rtl="0">
                <a:lnSpc>
                  <a:spcPct val="90000"/>
                </a:lnSpc>
                <a:spcBef>
                  <a:spcPts val="0"/>
                </a:spcBef>
                <a:spcAft>
                  <a:spcPts val="0"/>
                </a:spcAft>
                <a:buClr>
                  <a:srgbClr val="000000"/>
                </a:buClr>
                <a:buSzPts val="1500"/>
                <a:buFont typeface="Calibri"/>
                <a:buNone/>
              </a:pPr>
              <a:r>
                <a:rPr lang="en-GB" sz="1500" b="0" i="0" u="none" strike="noStrike" cap="none">
                  <a:solidFill>
                    <a:srgbClr val="000000"/>
                  </a:solidFill>
                  <a:latin typeface="Calibri"/>
                  <a:ea typeface="Calibri"/>
                  <a:cs typeface="Calibri"/>
                  <a:sym typeface="Calibri"/>
                </a:rPr>
                <a:t>Minimum 2 serial ports supporting RS 422/ 485 </a:t>
              </a:r>
              <a:endParaRPr sz="1500" b="0" i="0" u="none" strike="noStrike" cap="none">
                <a:solidFill>
                  <a:srgbClr val="000000"/>
                </a:solidFill>
                <a:latin typeface="Arial"/>
                <a:ea typeface="Arial"/>
                <a:cs typeface="Arial"/>
                <a:sym typeface="Arial"/>
              </a:endParaRPr>
            </a:p>
          </p:txBody>
        </p:sp>
        <p:sp>
          <p:nvSpPr>
            <p:cNvPr id="146" name="Google Shape;146;p3"/>
            <p:cNvSpPr/>
            <p:nvPr/>
          </p:nvSpPr>
          <p:spPr>
            <a:xfrm>
              <a:off x="3632760" y="3219840"/>
              <a:ext cx="332280" cy="332280"/>
            </a:xfrm>
            <a:prstGeom prst="ellipse">
              <a:avLst/>
            </a:prstGeom>
            <a:solidFill>
              <a:srgbClr val="03AFA5"/>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3"/>
            <p:cNvSpPr/>
            <p:nvPr/>
          </p:nvSpPr>
          <p:spPr>
            <a:xfrm rot="10800000">
              <a:off x="3799800" y="3652560"/>
              <a:ext cx="5076000" cy="332280"/>
            </a:xfrm>
            <a:prstGeom prst="homePlate">
              <a:avLst>
                <a:gd name="adj" fmla="val 50000"/>
              </a:avLst>
            </a:prstGeom>
            <a:solidFill>
              <a:schemeClr val="lt2"/>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3"/>
            <p:cNvSpPr/>
            <p:nvPr/>
          </p:nvSpPr>
          <p:spPr>
            <a:xfrm>
              <a:off x="3840840" y="3630240"/>
              <a:ext cx="4992840" cy="332280"/>
            </a:xfrm>
            <a:prstGeom prst="rect">
              <a:avLst/>
            </a:prstGeom>
            <a:noFill/>
            <a:ln>
              <a:noFill/>
            </a:ln>
          </p:spPr>
          <p:txBody>
            <a:bodyPr spcFirstLastPara="1" wrap="square" lIns="146875" tIns="57225" rIns="106550" bIns="57225" anchor="ctr" anchorCtr="0">
              <a:noAutofit/>
            </a:bodyPr>
            <a:lstStyle/>
            <a:p>
              <a:pPr marL="0" marR="0" lvl="0" indent="0" algn="ctr" rtl="0">
                <a:lnSpc>
                  <a:spcPct val="90000"/>
                </a:lnSpc>
                <a:spcBef>
                  <a:spcPts val="0"/>
                </a:spcBef>
                <a:spcAft>
                  <a:spcPts val="0"/>
                </a:spcAft>
                <a:buClr>
                  <a:srgbClr val="000000"/>
                </a:buClr>
                <a:buSzPts val="1500"/>
                <a:buFont typeface="Calibri"/>
                <a:buNone/>
              </a:pPr>
              <a:r>
                <a:rPr lang="en-GB" sz="1500" b="0" i="0" u="none" strike="noStrike" cap="none">
                  <a:solidFill>
                    <a:srgbClr val="000000"/>
                  </a:solidFill>
                  <a:latin typeface="Calibri"/>
                  <a:ea typeface="Calibri"/>
                  <a:cs typeface="Calibri"/>
                  <a:sym typeface="Calibri"/>
                </a:rPr>
                <a:t>GUI &amp; mouse supportability</a:t>
              </a:r>
              <a:endParaRPr sz="1500" b="0" i="0" u="none" strike="noStrike" cap="none">
                <a:solidFill>
                  <a:srgbClr val="000000"/>
                </a:solidFill>
                <a:latin typeface="Arial"/>
                <a:ea typeface="Arial"/>
                <a:cs typeface="Arial"/>
                <a:sym typeface="Arial"/>
              </a:endParaRPr>
            </a:p>
          </p:txBody>
        </p:sp>
        <p:sp>
          <p:nvSpPr>
            <p:cNvPr id="149" name="Google Shape;149;p3"/>
            <p:cNvSpPr/>
            <p:nvPr/>
          </p:nvSpPr>
          <p:spPr>
            <a:xfrm>
              <a:off x="3632760" y="3630240"/>
              <a:ext cx="332280" cy="332280"/>
            </a:xfrm>
            <a:prstGeom prst="ellipse">
              <a:avLst/>
            </a:prstGeom>
            <a:solidFill>
              <a:srgbClr val="03AFA5"/>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 name="Slide3 Recording">
            <a:hlinkClick r:id="" action="ppaction://media"/>
            <a:extLst>
              <a:ext uri="{FF2B5EF4-FFF2-40B4-BE49-F238E27FC236}">
                <a16:creationId xmlns:a16="http://schemas.microsoft.com/office/drawing/2014/main" id="{F9813C17-0C8F-F532-E6FC-65A6E27707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46317" y="528091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52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4"/>
        <p:cNvGrpSpPr/>
        <p:nvPr/>
      </p:nvGrpSpPr>
      <p:grpSpPr>
        <a:xfrm>
          <a:off x="0" y="0"/>
          <a:ext cx="0" cy="0"/>
          <a:chOff x="0" y="0"/>
          <a:chExt cx="0" cy="0"/>
        </a:xfrm>
      </p:grpSpPr>
      <p:sp>
        <p:nvSpPr>
          <p:cNvPr id="155" name="Google Shape;155;p5"/>
          <p:cNvSpPr/>
          <p:nvPr/>
        </p:nvSpPr>
        <p:spPr>
          <a:xfrm>
            <a:off x="0" y="8280"/>
            <a:ext cx="12191760" cy="685764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5"/>
          <p:cNvSpPr/>
          <p:nvPr/>
        </p:nvSpPr>
        <p:spPr>
          <a:xfrm>
            <a:off x="4948200" y="578520"/>
            <a:ext cx="360" cy="5717520"/>
          </a:xfrm>
          <a:custGeom>
            <a:avLst/>
            <a:gdLst/>
            <a:ahLst/>
            <a:cxnLst/>
            <a:rect l="l" t="t" r="r" b="b"/>
            <a:pathLst>
              <a:path w="21600" h="21600" extrusionOk="0">
                <a:moveTo>
                  <a:pt x="0" y="0"/>
                </a:moveTo>
                <a:lnTo>
                  <a:pt x="21600" y="21600"/>
                </a:lnTo>
              </a:path>
            </a:pathLst>
          </a:custGeom>
          <a:noFill/>
          <a:ln w="25400" cap="sq" cmpd="sng">
            <a:solidFill>
              <a:srgbClr val="999999"/>
            </a:solidFill>
            <a:prstDash val="solid"/>
            <a:bevel/>
            <a:headEnd type="none" w="sm" len="sm"/>
            <a:tailEnd type="none" w="sm" len="sm"/>
          </a:ln>
        </p:spPr>
      </p:sp>
      <p:sp>
        <p:nvSpPr>
          <p:cNvPr id="157" name="Google Shape;157;p5"/>
          <p:cNvSpPr/>
          <p:nvPr/>
        </p:nvSpPr>
        <p:spPr>
          <a:xfrm>
            <a:off x="3049200" y="3244320"/>
            <a:ext cx="6097680" cy="36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Calibri"/>
              <a:buNone/>
            </a:pPr>
            <a:r>
              <a:rPr lang="en-GB" sz="1800" b="0" i="0" u="none" strike="noStrike" cap="none">
                <a:solidFill>
                  <a:srgbClr val="000000"/>
                </a:solidFill>
                <a:latin typeface="Calibri"/>
                <a:ea typeface="Calibri"/>
                <a:cs typeface="Calibri"/>
                <a:sym typeface="Calibri"/>
              </a:rPr>
              <a:t> </a:t>
            </a:r>
            <a:endParaRPr sz="1800" b="0" i="0" u="none" strike="noStrike" cap="none">
              <a:solidFill>
                <a:srgbClr val="000000"/>
              </a:solidFill>
              <a:latin typeface="Arial"/>
              <a:ea typeface="Arial"/>
              <a:cs typeface="Arial"/>
              <a:sym typeface="Arial"/>
            </a:endParaRPr>
          </a:p>
        </p:txBody>
      </p:sp>
      <p:sp>
        <p:nvSpPr>
          <p:cNvPr id="158" name="Google Shape;158;p5"/>
          <p:cNvSpPr/>
          <p:nvPr/>
        </p:nvSpPr>
        <p:spPr>
          <a:xfrm>
            <a:off x="3049200" y="3244320"/>
            <a:ext cx="6097680" cy="36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Calibri"/>
              <a:buNone/>
            </a:pPr>
            <a:r>
              <a:rPr lang="en-GB" sz="1800" b="0" i="0" u="none" strike="noStrike" cap="none">
                <a:solidFill>
                  <a:srgbClr val="000000"/>
                </a:solidFill>
                <a:latin typeface="Calibri"/>
                <a:ea typeface="Calibri"/>
                <a:cs typeface="Calibri"/>
                <a:sym typeface="Calibri"/>
              </a:rPr>
              <a:t> </a:t>
            </a:r>
            <a:endParaRPr sz="1800" b="0" i="0" u="none" strike="noStrike" cap="none">
              <a:solidFill>
                <a:srgbClr val="000000"/>
              </a:solidFill>
              <a:latin typeface="Arial"/>
              <a:ea typeface="Arial"/>
              <a:cs typeface="Arial"/>
              <a:sym typeface="Arial"/>
            </a:endParaRPr>
          </a:p>
        </p:txBody>
      </p:sp>
      <p:sp>
        <p:nvSpPr>
          <p:cNvPr id="159" name="Google Shape;159;p5"/>
          <p:cNvSpPr txBox="1">
            <a:spLocks noGrp="1"/>
          </p:cNvSpPr>
          <p:nvPr>
            <p:ph type="title" idx="4294967295"/>
          </p:nvPr>
        </p:nvSpPr>
        <p:spPr>
          <a:xfrm>
            <a:off x="647640" y="703080"/>
            <a:ext cx="9574500" cy="79890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rgbClr val="000000"/>
              </a:buClr>
              <a:buSzPts val="3200"/>
              <a:buFont typeface="Calibri"/>
              <a:buNone/>
            </a:pPr>
            <a:r>
              <a:rPr lang="en-GB" sz="3200" b="0" i="0" u="none" strike="noStrike" cap="none">
                <a:solidFill>
                  <a:srgbClr val="000000"/>
                </a:solidFill>
                <a:latin typeface="Calibri"/>
                <a:ea typeface="Calibri"/>
                <a:cs typeface="Calibri"/>
                <a:sym typeface="Calibri"/>
              </a:rPr>
              <a:t>ORIGINAL BUDGET</a:t>
            </a:r>
            <a:endParaRPr sz="3200" b="0" i="0" u="none" strike="noStrike" cap="none">
              <a:solidFill>
                <a:srgbClr val="000000"/>
              </a:solidFill>
              <a:latin typeface="Arial"/>
              <a:ea typeface="Arial"/>
              <a:cs typeface="Arial"/>
              <a:sym typeface="Arial"/>
            </a:endParaRPr>
          </a:p>
        </p:txBody>
      </p:sp>
      <p:sp>
        <p:nvSpPr>
          <p:cNvPr id="160" name="Google Shape;160;p5"/>
          <p:cNvSpPr/>
          <p:nvPr/>
        </p:nvSpPr>
        <p:spPr>
          <a:xfrm>
            <a:off x="858960" y="2309760"/>
            <a:ext cx="3009600" cy="3009600"/>
          </a:xfrm>
          <a:prstGeom prst="ellipse">
            <a:avLst/>
          </a:prstGeom>
          <a:solidFill>
            <a:srgbClr val="FFC10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5"/>
          <p:cNvSpPr/>
          <p:nvPr/>
        </p:nvSpPr>
        <p:spPr>
          <a:xfrm>
            <a:off x="-82800" y="3337560"/>
            <a:ext cx="4893120" cy="9442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Calibri"/>
              <a:buNone/>
            </a:pPr>
            <a:r>
              <a:rPr lang="en-GB" sz="2200" b="0" i="0" u="none" strike="noStrike" cap="none">
                <a:solidFill>
                  <a:srgbClr val="000000"/>
                </a:solidFill>
                <a:latin typeface="Calibri"/>
                <a:ea typeface="Calibri"/>
                <a:cs typeface="Calibri"/>
                <a:sym typeface="Calibri"/>
              </a:rPr>
              <a:t>Remaining budget</a:t>
            </a:r>
            <a:r>
              <a:rPr lang="en-GB" sz="2800" b="0" i="0" u="none" strike="noStrike" cap="none">
                <a:solidFill>
                  <a:srgbClr val="000000"/>
                </a:solidFill>
                <a:latin typeface="Calibri"/>
                <a:ea typeface="Calibri"/>
                <a:cs typeface="Calibri"/>
                <a:sym typeface="Calibri"/>
              </a:rPr>
              <a:t>: </a:t>
            </a:r>
            <a:endParaRPr sz="28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202124"/>
              </a:buClr>
              <a:buSzPts val="2800"/>
              <a:buFont typeface="Arial"/>
              <a:buNone/>
            </a:pPr>
            <a:r>
              <a:rPr lang="en-GB" sz="2800" b="1" i="0" u="none" strike="noStrike" cap="none">
                <a:solidFill>
                  <a:srgbClr val="202124"/>
                </a:solidFill>
                <a:latin typeface="Arial"/>
                <a:ea typeface="Arial"/>
                <a:cs typeface="Arial"/>
                <a:sym typeface="Arial"/>
              </a:rPr>
              <a:t>£176 000</a:t>
            </a:r>
            <a:r>
              <a:rPr lang="en-GB" sz="2800" b="1" i="0" u="none" strike="noStrike" cap="none">
                <a:solidFill>
                  <a:srgbClr val="000000"/>
                </a:solidFill>
                <a:latin typeface="Calibri"/>
                <a:ea typeface="Calibri"/>
                <a:cs typeface="Calibri"/>
                <a:sym typeface="Calibri"/>
              </a:rPr>
              <a:t> </a:t>
            </a:r>
            <a:endParaRPr sz="2800" b="0" i="0" u="none" strike="noStrike" cap="none">
              <a:solidFill>
                <a:srgbClr val="000000"/>
              </a:solidFill>
              <a:latin typeface="Arial"/>
              <a:ea typeface="Arial"/>
              <a:cs typeface="Arial"/>
              <a:sym typeface="Arial"/>
            </a:endParaRPr>
          </a:p>
        </p:txBody>
      </p:sp>
      <p:pic>
        <p:nvPicPr>
          <p:cNvPr id="162" name="Google Shape;162;p5"/>
          <p:cNvPicPr preferRelativeResize="0"/>
          <p:nvPr/>
        </p:nvPicPr>
        <p:blipFill rotWithShape="1">
          <a:blip r:embed="rId3">
            <a:alphaModFix/>
          </a:blip>
          <a:srcRect/>
          <a:stretch/>
        </p:blipFill>
        <p:spPr>
          <a:xfrm>
            <a:off x="5769000" y="703080"/>
            <a:ext cx="5231160" cy="5231160"/>
          </a:xfrm>
          <a:prstGeom prst="rect">
            <a:avLst/>
          </a:prstGeom>
          <a:noFill/>
          <a:ln>
            <a:noFill/>
          </a:ln>
        </p:spPr>
      </p:pic>
      <p:sp>
        <p:nvSpPr>
          <p:cNvPr id="163" name="Google Shape;163;p5"/>
          <p:cNvSpPr/>
          <p:nvPr/>
        </p:nvSpPr>
        <p:spPr>
          <a:xfrm>
            <a:off x="785960" y="1296875"/>
            <a:ext cx="736560" cy="378"/>
          </a:xfrm>
          <a:custGeom>
            <a:avLst/>
            <a:gdLst/>
            <a:ahLst/>
            <a:cxnLst/>
            <a:rect l="l" t="t" r="r" b="b"/>
            <a:pathLst>
              <a:path w="21600" h="21600" extrusionOk="0">
                <a:moveTo>
                  <a:pt x="0" y="0"/>
                </a:moveTo>
                <a:lnTo>
                  <a:pt x="21600" y="21600"/>
                </a:lnTo>
              </a:path>
            </a:pathLst>
          </a:custGeom>
          <a:noFill/>
          <a:ln w="57150" cap="flat" cmpd="sng">
            <a:solidFill>
              <a:srgbClr val="FFC000"/>
            </a:solidFill>
            <a:prstDash val="solid"/>
            <a:miter lim="8000"/>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6"/>
          <p:cNvSpPr/>
          <p:nvPr/>
        </p:nvSpPr>
        <p:spPr>
          <a:xfrm>
            <a:off x="3049200" y="3244320"/>
            <a:ext cx="6097680" cy="36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Calibri"/>
              <a:buNone/>
            </a:pPr>
            <a:r>
              <a:rPr lang="en-GB" sz="1800" b="0" i="0" u="none" strike="noStrike" cap="none">
                <a:solidFill>
                  <a:srgbClr val="000000"/>
                </a:solidFill>
                <a:latin typeface="Calibri"/>
                <a:ea typeface="Calibri"/>
                <a:cs typeface="Calibri"/>
                <a:sym typeface="Calibri"/>
              </a:rPr>
              <a:t> </a:t>
            </a:r>
            <a:endParaRPr sz="1800" b="0" i="0" u="none" strike="noStrike" cap="none">
              <a:solidFill>
                <a:srgbClr val="000000"/>
              </a:solidFill>
              <a:latin typeface="Arial"/>
              <a:ea typeface="Arial"/>
              <a:cs typeface="Arial"/>
              <a:sym typeface="Arial"/>
            </a:endParaRPr>
          </a:p>
        </p:txBody>
      </p:sp>
      <p:sp>
        <p:nvSpPr>
          <p:cNvPr id="170" name="Google Shape;170;p6"/>
          <p:cNvSpPr/>
          <p:nvPr/>
        </p:nvSpPr>
        <p:spPr>
          <a:xfrm>
            <a:off x="3049200" y="3244320"/>
            <a:ext cx="6097680" cy="36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Calibri"/>
              <a:buNone/>
            </a:pPr>
            <a:r>
              <a:rPr lang="en-GB" sz="1800" b="0" i="0" u="none" strike="noStrike" cap="none">
                <a:solidFill>
                  <a:srgbClr val="000000"/>
                </a:solidFill>
                <a:latin typeface="Calibri"/>
                <a:ea typeface="Calibri"/>
                <a:cs typeface="Calibri"/>
                <a:sym typeface="Calibri"/>
              </a:rPr>
              <a:t> </a:t>
            </a:r>
            <a:endParaRPr sz="1800" b="0" i="0" u="none" strike="noStrike" cap="none">
              <a:solidFill>
                <a:srgbClr val="000000"/>
              </a:solidFill>
              <a:latin typeface="Arial"/>
              <a:ea typeface="Arial"/>
              <a:cs typeface="Arial"/>
              <a:sym typeface="Arial"/>
            </a:endParaRPr>
          </a:p>
        </p:txBody>
      </p:sp>
      <p:sp>
        <p:nvSpPr>
          <p:cNvPr id="171" name="Google Shape;171;p6"/>
          <p:cNvSpPr txBox="1">
            <a:spLocks noGrp="1"/>
          </p:cNvSpPr>
          <p:nvPr>
            <p:ph type="title" idx="4294967295"/>
          </p:nvPr>
        </p:nvSpPr>
        <p:spPr>
          <a:xfrm>
            <a:off x="647640" y="534960"/>
            <a:ext cx="9574200" cy="79884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rgbClr val="000000"/>
              </a:buClr>
              <a:buSzPts val="3200"/>
              <a:buFont typeface="Calibri"/>
              <a:buNone/>
            </a:pPr>
            <a:r>
              <a:rPr lang="en-GB" sz="3200" b="0" i="0" u="none" strike="noStrike" cap="none">
                <a:solidFill>
                  <a:srgbClr val="000000"/>
                </a:solidFill>
                <a:latin typeface="Calibri"/>
                <a:ea typeface="Calibri"/>
                <a:cs typeface="Calibri"/>
                <a:sym typeface="Calibri"/>
              </a:rPr>
              <a:t>COST ADJUSTMENTS</a:t>
            </a:r>
            <a:endParaRPr sz="3200" b="0" i="0" u="none" strike="noStrike" cap="none">
              <a:solidFill>
                <a:srgbClr val="000000"/>
              </a:solidFill>
              <a:latin typeface="Arial"/>
              <a:ea typeface="Arial"/>
              <a:cs typeface="Arial"/>
              <a:sym typeface="Arial"/>
            </a:endParaRPr>
          </a:p>
        </p:txBody>
      </p:sp>
      <p:grpSp>
        <p:nvGrpSpPr>
          <p:cNvPr id="172" name="Google Shape;172;p6"/>
          <p:cNvGrpSpPr/>
          <p:nvPr/>
        </p:nvGrpSpPr>
        <p:grpSpPr>
          <a:xfrm>
            <a:off x="3707280" y="672480"/>
            <a:ext cx="5716800" cy="6027120"/>
            <a:chOff x="3707280" y="672480"/>
            <a:chExt cx="5716800" cy="6027120"/>
          </a:xfrm>
        </p:grpSpPr>
        <p:sp>
          <p:nvSpPr>
            <p:cNvPr id="173" name="Google Shape;173;p6"/>
            <p:cNvSpPr/>
            <p:nvPr/>
          </p:nvSpPr>
          <p:spPr>
            <a:xfrm>
              <a:off x="5825160" y="3342600"/>
              <a:ext cx="2980080" cy="2980080"/>
            </a:xfrm>
            <a:custGeom>
              <a:avLst/>
              <a:gdLst/>
              <a:ahLst/>
              <a:cxnLst/>
              <a:rect l="l" t="t" r="r" b="b"/>
              <a:pathLst>
                <a:path w="120000" h="120000" extrusionOk="0">
                  <a:moveTo>
                    <a:pt x="85177" y="19133"/>
                  </a:moveTo>
                  <a:lnTo>
                    <a:pt x="94511" y="11300"/>
                  </a:lnTo>
                  <a:lnTo>
                    <a:pt x="101967" y="17557"/>
                  </a:lnTo>
                  <a:lnTo>
                    <a:pt x="95875" y="28109"/>
                  </a:lnTo>
                  <a:lnTo>
                    <a:pt x="95875" y="28109"/>
                  </a:lnTo>
                  <a:cubicBezTo>
                    <a:pt x="100207" y="32983"/>
                    <a:pt x="103501" y="38688"/>
                    <a:pt x="105555" y="44877"/>
                  </a:cubicBezTo>
                  <a:lnTo>
                    <a:pt x="117740" y="44877"/>
                  </a:lnTo>
                  <a:lnTo>
                    <a:pt x="119431" y="54463"/>
                  </a:lnTo>
                  <a:lnTo>
                    <a:pt x="107980" y="58630"/>
                  </a:lnTo>
                  <a:lnTo>
                    <a:pt x="107980" y="58630"/>
                  </a:lnTo>
                  <a:cubicBezTo>
                    <a:pt x="108167" y="65148"/>
                    <a:pt x="107023" y="71636"/>
                    <a:pt x="104618" y="77697"/>
                  </a:cubicBezTo>
                  <a:lnTo>
                    <a:pt x="113953" y="85530"/>
                  </a:lnTo>
                  <a:lnTo>
                    <a:pt x="109086" y="93960"/>
                  </a:lnTo>
                  <a:lnTo>
                    <a:pt x="97636" y="89792"/>
                  </a:lnTo>
                  <a:cubicBezTo>
                    <a:pt x="93588" y="94905"/>
                    <a:pt x="88542" y="99139"/>
                    <a:pt x="82804" y="102237"/>
                  </a:cubicBezTo>
                  <a:lnTo>
                    <a:pt x="84920" y="114237"/>
                  </a:lnTo>
                  <a:lnTo>
                    <a:pt x="75773" y="117566"/>
                  </a:lnTo>
                  <a:lnTo>
                    <a:pt x="69681" y="107014"/>
                  </a:lnTo>
                  <a:lnTo>
                    <a:pt x="69681" y="107014"/>
                  </a:lnTo>
                  <a:cubicBezTo>
                    <a:pt x="63294" y="108329"/>
                    <a:pt x="56706" y="108329"/>
                    <a:pt x="50319" y="107014"/>
                  </a:cubicBezTo>
                  <a:lnTo>
                    <a:pt x="44227" y="117566"/>
                  </a:lnTo>
                  <a:lnTo>
                    <a:pt x="35080" y="114237"/>
                  </a:lnTo>
                  <a:lnTo>
                    <a:pt x="37196" y="102237"/>
                  </a:lnTo>
                  <a:lnTo>
                    <a:pt x="37196" y="102237"/>
                  </a:lnTo>
                  <a:cubicBezTo>
                    <a:pt x="31458" y="99139"/>
                    <a:pt x="26412" y="94905"/>
                    <a:pt x="22364" y="89792"/>
                  </a:cubicBezTo>
                  <a:lnTo>
                    <a:pt x="10914" y="93960"/>
                  </a:lnTo>
                  <a:lnTo>
                    <a:pt x="6047" y="85530"/>
                  </a:lnTo>
                  <a:lnTo>
                    <a:pt x="15382" y="77697"/>
                  </a:lnTo>
                  <a:lnTo>
                    <a:pt x="15382" y="77697"/>
                  </a:lnTo>
                  <a:cubicBezTo>
                    <a:pt x="12977" y="71636"/>
                    <a:pt x="11833" y="65148"/>
                    <a:pt x="12020" y="58630"/>
                  </a:cubicBezTo>
                  <a:lnTo>
                    <a:pt x="569" y="54463"/>
                  </a:lnTo>
                  <a:lnTo>
                    <a:pt x="2260" y="44877"/>
                  </a:lnTo>
                  <a:lnTo>
                    <a:pt x="14445" y="44877"/>
                  </a:lnTo>
                  <a:lnTo>
                    <a:pt x="14445" y="44877"/>
                  </a:lnTo>
                  <a:cubicBezTo>
                    <a:pt x="16499" y="38688"/>
                    <a:pt x="19793" y="32983"/>
                    <a:pt x="24125" y="28109"/>
                  </a:cubicBezTo>
                  <a:lnTo>
                    <a:pt x="18033" y="17557"/>
                  </a:lnTo>
                  <a:lnTo>
                    <a:pt x="25489" y="11300"/>
                  </a:lnTo>
                  <a:lnTo>
                    <a:pt x="34823" y="19133"/>
                  </a:lnTo>
                  <a:lnTo>
                    <a:pt x="34823" y="19133"/>
                  </a:lnTo>
                  <a:cubicBezTo>
                    <a:pt x="40375" y="15712"/>
                    <a:pt x="46566" y="13459"/>
                    <a:pt x="53017" y="12511"/>
                  </a:cubicBezTo>
                  <a:lnTo>
                    <a:pt x="55133" y="511"/>
                  </a:lnTo>
                  <a:lnTo>
                    <a:pt x="64867" y="511"/>
                  </a:lnTo>
                  <a:lnTo>
                    <a:pt x="66983" y="12511"/>
                  </a:lnTo>
                  <a:lnTo>
                    <a:pt x="66983" y="12511"/>
                  </a:lnTo>
                  <a:cubicBezTo>
                    <a:pt x="73434" y="13459"/>
                    <a:pt x="79625" y="15712"/>
                    <a:pt x="85177" y="19133"/>
                  </a:cubicBezTo>
                  <a:close/>
                </a:path>
              </a:pathLst>
            </a:custGeom>
            <a:solidFill>
              <a:srgbClr val="03AFA5"/>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6"/>
            <p:cNvSpPr/>
            <p:nvPr/>
          </p:nvSpPr>
          <p:spPr>
            <a:xfrm>
              <a:off x="6424200" y="4330440"/>
              <a:ext cx="1781640" cy="1191960"/>
            </a:xfrm>
            <a:prstGeom prst="rect">
              <a:avLst/>
            </a:prstGeom>
            <a:noFill/>
            <a:ln>
              <a:noFill/>
            </a:ln>
          </p:spPr>
          <p:txBody>
            <a:bodyPr spcFirstLastPara="1" wrap="square" lIns="30600" tIns="30600" rIns="30600" bIns="30600" anchor="ctr" anchorCtr="0">
              <a:noAutofit/>
            </a:bodyPr>
            <a:lstStyle/>
            <a:p>
              <a:pPr marL="0" marR="0" lvl="0" indent="0" algn="ctr" rtl="0">
                <a:lnSpc>
                  <a:spcPct val="90000"/>
                </a:lnSpc>
                <a:spcBef>
                  <a:spcPts val="0"/>
                </a:spcBef>
                <a:spcAft>
                  <a:spcPts val="0"/>
                </a:spcAft>
                <a:buClr>
                  <a:srgbClr val="FFFFFF"/>
                </a:buClr>
                <a:buSzPts val="2400"/>
                <a:buFont typeface="Calibri"/>
                <a:buNone/>
              </a:pPr>
              <a:r>
                <a:rPr lang="en-GB" sz="2400" b="0" i="0" u="none" strike="noStrike" cap="none">
                  <a:solidFill>
                    <a:srgbClr val="FFFFFF"/>
                  </a:solidFill>
                  <a:latin typeface="Calibri"/>
                  <a:ea typeface="Calibri"/>
                  <a:cs typeface="Calibri"/>
                  <a:sym typeface="Calibri"/>
                </a:rPr>
                <a:t>Total:</a:t>
              </a:r>
              <a:endParaRPr sz="2400" b="0" i="0" u="none" strike="noStrike" cap="none">
                <a:solidFill>
                  <a:srgbClr val="000000"/>
                </a:solidFill>
                <a:latin typeface="Arial"/>
                <a:ea typeface="Arial"/>
                <a:cs typeface="Arial"/>
                <a:sym typeface="Arial"/>
              </a:endParaRPr>
            </a:p>
            <a:p>
              <a:pPr marL="0" marR="0" lvl="0" indent="0" algn="ctr" rtl="0">
                <a:lnSpc>
                  <a:spcPct val="90000"/>
                </a:lnSpc>
                <a:spcBef>
                  <a:spcPts val="839"/>
                </a:spcBef>
                <a:spcAft>
                  <a:spcPts val="0"/>
                </a:spcAft>
                <a:buClr>
                  <a:srgbClr val="FFFFFF"/>
                </a:buClr>
                <a:buSzPts val="2400"/>
                <a:buFont typeface="Arial"/>
                <a:buNone/>
              </a:pPr>
              <a:r>
                <a:rPr lang="en-GB" sz="2400" b="1" i="0" u="none" strike="noStrike" cap="none">
                  <a:solidFill>
                    <a:srgbClr val="FFFFFF"/>
                  </a:solidFill>
                  <a:latin typeface="Arial"/>
                  <a:ea typeface="Arial"/>
                  <a:cs typeface="Arial"/>
                  <a:sym typeface="Arial"/>
                </a:rPr>
                <a:t>£</a:t>
              </a:r>
              <a:r>
                <a:rPr lang="en-GB" sz="2400" b="0" i="0" u="none" strike="noStrike" cap="none">
                  <a:solidFill>
                    <a:srgbClr val="FFFFFF"/>
                  </a:solidFill>
                  <a:latin typeface="Calibri"/>
                  <a:ea typeface="Calibri"/>
                  <a:cs typeface="Calibri"/>
                  <a:sym typeface="Calibri"/>
                </a:rPr>
                <a:t>65200</a:t>
              </a:r>
              <a:endParaRPr sz="2400" b="0" i="0" u="none" strike="noStrike" cap="none">
                <a:solidFill>
                  <a:srgbClr val="000000"/>
                </a:solidFill>
                <a:latin typeface="Arial"/>
                <a:ea typeface="Arial"/>
                <a:cs typeface="Arial"/>
                <a:sym typeface="Arial"/>
              </a:endParaRPr>
            </a:p>
            <a:p>
              <a:pPr marL="0" marR="0" lvl="0" indent="0" algn="ctr" rtl="0">
                <a:lnSpc>
                  <a:spcPct val="90000"/>
                </a:lnSpc>
                <a:spcBef>
                  <a:spcPts val="839"/>
                </a:spcBef>
                <a:spcAft>
                  <a:spcPts val="0"/>
                </a:spcAft>
                <a:buClr>
                  <a:srgbClr val="000000"/>
                </a:buClr>
                <a:buSzPts val="1500"/>
                <a:buFont typeface="Arial"/>
                <a:buNone/>
              </a:pPr>
              <a:endParaRPr sz="1500" b="0" i="0" u="none" strike="noStrike" cap="none">
                <a:solidFill>
                  <a:srgbClr val="000000"/>
                </a:solidFill>
                <a:latin typeface="Arial"/>
                <a:ea typeface="Arial"/>
                <a:cs typeface="Arial"/>
                <a:sym typeface="Arial"/>
              </a:endParaRPr>
            </a:p>
          </p:txBody>
        </p:sp>
        <p:sp>
          <p:nvSpPr>
            <p:cNvPr id="175" name="Google Shape;175;p6"/>
            <p:cNvSpPr/>
            <p:nvPr/>
          </p:nvSpPr>
          <p:spPr>
            <a:xfrm>
              <a:off x="4091040" y="2638440"/>
              <a:ext cx="2167200" cy="2167200"/>
            </a:xfrm>
            <a:custGeom>
              <a:avLst/>
              <a:gdLst/>
              <a:ahLst/>
              <a:cxnLst/>
              <a:rect l="l" t="t" r="r" b="b"/>
              <a:pathLst>
                <a:path w="120000" h="120000" extrusionOk="0">
                  <a:moveTo>
                    <a:pt x="89790" y="30393"/>
                  </a:moveTo>
                  <a:lnTo>
                    <a:pt x="107494" y="25057"/>
                  </a:lnTo>
                  <a:lnTo>
                    <a:pt x="114008" y="36341"/>
                  </a:lnTo>
                  <a:lnTo>
                    <a:pt x="100535" y="49005"/>
                  </a:lnTo>
                  <a:cubicBezTo>
                    <a:pt x="102488" y="56205"/>
                    <a:pt x="102488" y="63795"/>
                    <a:pt x="100535" y="70995"/>
                  </a:cubicBezTo>
                  <a:lnTo>
                    <a:pt x="114008" y="83659"/>
                  </a:lnTo>
                  <a:lnTo>
                    <a:pt x="107494" y="94943"/>
                  </a:lnTo>
                  <a:lnTo>
                    <a:pt x="89790" y="89607"/>
                  </a:lnTo>
                  <a:lnTo>
                    <a:pt x="89790" y="89607"/>
                  </a:lnTo>
                  <a:cubicBezTo>
                    <a:pt x="84531" y="94898"/>
                    <a:pt x="77957" y="98693"/>
                    <a:pt x="70746" y="100602"/>
                  </a:cubicBezTo>
                  <a:lnTo>
                    <a:pt x="66514" y="118602"/>
                  </a:lnTo>
                  <a:lnTo>
                    <a:pt x="53486" y="118602"/>
                  </a:lnTo>
                  <a:lnTo>
                    <a:pt x="49254" y="100602"/>
                  </a:lnTo>
                  <a:lnTo>
                    <a:pt x="49254" y="100602"/>
                  </a:lnTo>
                  <a:cubicBezTo>
                    <a:pt x="42043" y="98693"/>
                    <a:pt x="35469" y="94898"/>
                    <a:pt x="30210" y="89607"/>
                  </a:cubicBezTo>
                  <a:lnTo>
                    <a:pt x="12506" y="94943"/>
                  </a:lnTo>
                  <a:lnTo>
                    <a:pt x="5992" y="83659"/>
                  </a:lnTo>
                  <a:lnTo>
                    <a:pt x="19465" y="70995"/>
                  </a:lnTo>
                  <a:cubicBezTo>
                    <a:pt x="17512" y="63795"/>
                    <a:pt x="17512" y="56205"/>
                    <a:pt x="19465" y="49005"/>
                  </a:cubicBezTo>
                  <a:lnTo>
                    <a:pt x="5992" y="36341"/>
                  </a:lnTo>
                  <a:lnTo>
                    <a:pt x="12506" y="25057"/>
                  </a:lnTo>
                  <a:lnTo>
                    <a:pt x="30210" y="30393"/>
                  </a:lnTo>
                  <a:lnTo>
                    <a:pt x="30210" y="30393"/>
                  </a:lnTo>
                  <a:cubicBezTo>
                    <a:pt x="35469" y="25102"/>
                    <a:pt x="42043" y="21307"/>
                    <a:pt x="49254" y="19398"/>
                  </a:cubicBezTo>
                  <a:lnTo>
                    <a:pt x="53486" y="1398"/>
                  </a:lnTo>
                  <a:lnTo>
                    <a:pt x="66514" y="1398"/>
                  </a:lnTo>
                  <a:lnTo>
                    <a:pt x="70746" y="19398"/>
                  </a:lnTo>
                  <a:lnTo>
                    <a:pt x="70746" y="19398"/>
                  </a:lnTo>
                  <a:cubicBezTo>
                    <a:pt x="77957" y="21307"/>
                    <a:pt x="84531" y="25102"/>
                    <a:pt x="89790" y="30393"/>
                  </a:cubicBezTo>
                  <a:close/>
                </a:path>
              </a:pathLst>
            </a:custGeom>
            <a:solidFill>
              <a:srgbClr val="FFC102"/>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6"/>
            <p:cNvSpPr/>
            <p:nvPr/>
          </p:nvSpPr>
          <p:spPr>
            <a:xfrm>
              <a:off x="4636800" y="3342600"/>
              <a:ext cx="1075680" cy="1069200"/>
            </a:xfrm>
            <a:prstGeom prst="rect">
              <a:avLst/>
            </a:prstGeom>
            <a:noFill/>
            <a:ln>
              <a:noFill/>
            </a:ln>
          </p:spPr>
          <p:txBody>
            <a:bodyPr spcFirstLastPara="1" wrap="square" lIns="19075" tIns="19075" rIns="19075" bIns="19075" anchor="ctr" anchorCtr="0">
              <a:noAutofit/>
            </a:bodyPr>
            <a:lstStyle/>
            <a:p>
              <a:pPr marL="0" marR="0" lvl="0" indent="0" algn="ctr" rtl="0">
                <a:lnSpc>
                  <a:spcPct val="90000"/>
                </a:lnSpc>
                <a:spcBef>
                  <a:spcPts val="0"/>
                </a:spcBef>
                <a:spcAft>
                  <a:spcPts val="0"/>
                </a:spcAft>
                <a:buClr>
                  <a:srgbClr val="FFFFFF"/>
                </a:buClr>
                <a:buSzPts val="1500"/>
                <a:buFont typeface="Calibri"/>
                <a:buNone/>
              </a:pPr>
              <a:r>
                <a:rPr lang="en-GB" sz="1500" b="0" i="0" u="none" strike="noStrike" cap="none">
                  <a:solidFill>
                    <a:srgbClr val="FFFFFF"/>
                  </a:solidFill>
                  <a:latin typeface="Calibri"/>
                  <a:ea typeface="Calibri"/>
                  <a:cs typeface="Calibri"/>
                  <a:sym typeface="Calibri"/>
                </a:rPr>
                <a:t>Outsourced labour:</a:t>
              </a:r>
              <a:endParaRPr sz="1500" b="0" i="0" u="none" strike="noStrike" cap="none">
                <a:solidFill>
                  <a:srgbClr val="000000"/>
                </a:solidFill>
                <a:latin typeface="Arial"/>
                <a:ea typeface="Arial"/>
                <a:cs typeface="Arial"/>
                <a:sym typeface="Arial"/>
              </a:endParaRPr>
            </a:p>
            <a:p>
              <a:pPr marL="0" marR="0" lvl="0" indent="0" algn="ctr" rtl="0">
                <a:lnSpc>
                  <a:spcPct val="90000"/>
                </a:lnSpc>
                <a:spcBef>
                  <a:spcPts val="524"/>
                </a:spcBef>
                <a:spcAft>
                  <a:spcPts val="0"/>
                </a:spcAft>
                <a:buClr>
                  <a:srgbClr val="FFFFFF"/>
                </a:buClr>
                <a:buSzPts val="1500"/>
                <a:buFont typeface="Arial"/>
                <a:buNone/>
              </a:pPr>
              <a:r>
                <a:rPr lang="en-GB" sz="1500" b="1" i="0" u="none" strike="noStrike" cap="none">
                  <a:solidFill>
                    <a:srgbClr val="FFFFFF"/>
                  </a:solidFill>
                  <a:latin typeface="Arial"/>
                  <a:ea typeface="Arial"/>
                  <a:cs typeface="Arial"/>
                  <a:sym typeface="Arial"/>
                </a:rPr>
                <a:t>£29650</a:t>
              </a:r>
              <a:endParaRPr sz="1500" b="0" i="0" u="none" strike="noStrike" cap="none">
                <a:solidFill>
                  <a:srgbClr val="000000"/>
                </a:solidFill>
                <a:latin typeface="Arial"/>
                <a:ea typeface="Arial"/>
                <a:cs typeface="Arial"/>
                <a:sym typeface="Arial"/>
              </a:endParaRPr>
            </a:p>
            <a:p>
              <a:pPr marL="0" marR="0" lvl="0" indent="0" algn="ctr" rtl="0">
                <a:lnSpc>
                  <a:spcPct val="90000"/>
                </a:lnSpc>
                <a:spcBef>
                  <a:spcPts val="524"/>
                </a:spcBef>
                <a:spcAft>
                  <a:spcPts val="0"/>
                </a:spcAft>
                <a:buClr>
                  <a:srgbClr val="000000"/>
                </a:buClr>
                <a:buSzPts val="1500"/>
                <a:buFont typeface="Arial"/>
                <a:buNone/>
              </a:pPr>
              <a:endParaRPr sz="1500" b="0" i="0" u="none" strike="noStrike" cap="none">
                <a:solidFill>
                  <a:srgbClr val="000000"/>
                </a:solidFill>
                <a:latin typeface="Arial"/>
                <a:ea typeface="Arial"/>
                <a:cs typeface="Arial"/>
                <a:sym typeface="Arial"/>
              </a:endParaRPr>
            </a:p>
          </p:txBody>
        </p:sp>
        <p:sp>
          <p:nvSpPr>
            <p:cNvPr id="177" name="Google Shape;177;p6"/>
            <p:cNvSpPr/>
            <p:nvPr/>
          </p:nvSpPr>
          <p:spPr>
            <a:xfrm rot="-900000">
              <a:off x="5304600" y="1143000"/>
              <a:ext cx="2123280" cy="2123280"/>
            </a:xfrm>
            <a:custGeom>
              <a:avLst/>
              <a:gdLst/>
              <a:ahLst/>
              <a:cxnLst/>
              <a:rect l="l" t="t" r="r" b="b"/>
              <a:pathLst>
                <a:path w="120000" h="120000" extrusionOk="0">
                  <a:moveTo>
                    <a:pt x="89790" y="30393"/>
                  </a:moveTo>
                  <a:lnTo>
                    <a:pt x="107494" y="25057"/>
                  </a:lnTo>
                  <a:lnTo>
                    <a:pt x="114008" y="36341"/>
                  </a:lnTo>
                  <a:lnTo>
                    <a:pt x="100535" y="49005"/>
                  </a:lnTo>
                  <a:cubicBezTo>
                    <a:pt x="102488" y="56205"/>
                    <a:pt x="102488" y="63795"/>
                    <a:pt x="100535" y="70995"/>
                  </a:cubicBezTo>
                  <a:lnTo>
                    <a:pt x="114008" y="83659"/>
                  </a:lnTo>
                  <a:lnTo>
                    <a:pt x="107494" y="94943"/>
                  </a:lnTo>
                  <a:lnTo>
                    <a:pt x="89790" y="89607"/>
                  </a:lnTo>
                  <a:lnTo>
                    <a:pt x="89790" y="89607"/>
                  </a:lnTo>
                  <a:cubicBezTo>
                    <a:pt x="84531" y="94898"/>
                    <a:pt x="77957" y="98693"/>
                    <a:pt x="70746" y="100602"/>
                  </a:cubicBezTo>
                  <a:lnTo>
                    <a:pt x="66514" y="118602"/>
                  </a:lnTo>
                  <a:lnTo>
                    <a:pt x="53486" y="118602"/>
                  </a:lnTo>
                  <a:lnTo>
                    <a:pt x="49254" y="100602"/>
                  </a:lnTo>
                  <a:lnTo>
                    <a:pt x="49254" y="100602"/>
                  </a:lnTo>
                  <a:cubicBezTo>
                    <a:pt x="42043" y="98693"/>
                    <a:pt x="35469" y="94898"/>
                    <a:pt x="30210" y="89607"/>
                  </a:cubicBezTo>
                  <a:lnTo>
                    <a:pt x="12506" y="94943"/>
                  </a:lnTo>
                  <a:lnTo>
                    <a:pt x="5992" y="83659"/>
                  </a:lnTo>
                  <a:lnTo>
                    <a:pt x="19465" y="70995"/>
                  </a:lnTo>
                  <a:cubicBezTo>
                    <a:pt x="17512" y="63795"/>
                    <a:pt x="17512" y="56205"/>
                    <a:pt x="19465" y="49005"/>
                  </a:cubicBezTo>
                  <a:lnTo>
                    <a:pt x="5992" y="36341"/>
                  </a:lnTo>
                  <a:lnTo>
                    <a:pt x="12506" y="25057"/>
                  </a:lnTo>
                  <a:lnTo>
                    <a:pt x="30210" y="30393"/>
                  </a:lnTo>
                  <a:lnTo>
                    <a:pt x="30210" y="30393"/>
                  </a:lnTo>
                  <a:cubicBezTo>
                    <a:pt x="35469" y="25102"/>
                    <a:pt x="42043" y="21307"/>
                    <a:pt x="49254" y="19398"/>
                  </a:cubicBezTo>
                  <a:lnTo>
                    <a:pt x="53486" y="1398"/>
                  </a:lnTo>
                  <a:lnTo>
                    <a:pt x="66514" y="1398"/>
                  </a:lnTo>
                  <a:lnTo>
                    <a:pt x="70746" y="19398"/>
                  </a:lnTo>
                  <a:lnTo>
                    <a:pt x="70746" y="19398"/>
                  </a:lnTo>
                  <a:cubicBezTo>
                    <a:pt x="77957" y="21307"/>
                    <a:pt x="84531" y="25102"/>
                    <a:pt x="89790" y="30393"/>
                  </a:cubicBezTo>
                  <a:close/>
                </a:path>
              </a:pathLst>
            </a:custGeom>
            <a:solidFill>
              <a:srgbClr val="FFC102"/>
            </a:solidFill>
            <a:ln w="12700"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6"/>
            <p:cNvSpPr/>
            <p:nvPr/>
          </p:nvSpPr>
          <p:spPr>
            <a:xfrm>
              <a:off x="5770800" y="1608840"/>
              <a:ext cx="1191600" cy="1191600"/>
            </a:xfrm>
            <a:prstGeom prst="rect">
              <a:avLst/>
            </a:prstGeom>
            <a:noFill/>
            <a:ln>
              <a:noFill/>
            </a:ln>
          </p:spPr>
          <p:txBody>
            <a:bodyPr spcFirstLastPara="1" wrap="square" lIns="19075" tIns="19075" rIns="19075" bIns="19075" anchor="ctr" anchorCtr="0">
              <a:noAutofit/>
            </a:bodyPr>
            <a:lstStyle/>
            <a:p>
              <a:pPr marL="0" marR="0" lvl="0" indent="0" algn="ctr" rtl="0">
                <a:lnSpc>
                  <a:spcPct val="90000"/>
                </a:lnSpc>
                <a:spcBef>
                  <a:spcPts val="0"/>
                </a:spcBef>
                <a:spcAft>
                  <a:spcPts val="0"/>
                </a:spcAft>
                <a:buClr>
                  <a:srgbClr val="FFFFFF"/>
                </a:buClr>
                <a:buSzPts val="1500"/>
                <a:buFont typeface="Calibri"/>
                <a:buNone/>
              </a:pPr>
              <a:r>
                <a:rPr lang="en-GB" sz="1500" b="0" i="0" u="none" strike="noStrike" cap="none">
                  <a:solidFill>
                    <a:srgbClr val="FFFFFF"/>
                  </a:solidFill>
                  <a:latin typeface="Calibri"/>
                  <a:ea typeface="Calibri"/>
                  <a:cs typeface="Calibri"/>
                  <a:sym typeface="Calibri"/>
                </a:rPr>
                <a:t>Internal labour: </a:t>
              </a:r>
              <a:endParaRPr sz="1500" b="0" i="0" u="none" strike="noStrike" cap="none">
                <a:solidFill>
                  <a:srgbClr val="000000"/>
                </a:solidFill>
                <a:latin typeface="Arial"/>
                <a:ea typeface="Arial"/>
                <a:cs typeface="Arial"/>
                <a:sym typeface="Arial"/>
              </a:endParaRPr>
            </a:p>
            <a:p>
              <a:pPr marL="0" marR="0" lvl="0" indent="0" algn="ctr" rtl="0">
                <a:lnSpc>
                  <a:spcPct val="90000"/>
                </a:lnSpc>
                <a:spcBef>
                  <a:spcPts val="524"/>
                </a:spcBef>
                <a:spcAft>
                  <a:spcPts val="0"/>
                </a:spcAft>
                <a:buClr>
                  <a:srgbClr val="FFFFFF"/>
                </a:buClr>
                <a:buSzPts val="1500"/>
                <a:buFont typeface="Arial"/>
                <a:buNone/>
              </a:pPr>
              <a:r>
                <a:rPr lang="en-GB" sz="1500" b="1" i="0" u="none" strike="noStrike" cap="none">
                  <a:solidFill>
                    <a:srgbClr val="FFFFFF"/>
                  </a:solidFill>
                  <a:latin typeface="Arial"/>
                  <a:ea typeface="Arial"/>
                  <a:cs typeface="Arial"/>
                  <a:sym typeface="Arial"/>
                </a:rPr>
                <a:t>£</a:t>
              </a:r>
              <a:r>
                <a:rPr lang="en-GB" sz="1500" b="0" i="0" u="none" strike="noStrike" cap="none">
                  <a:solidFill>
                    <a:srgbClr val="FFFFFF"/>
                  </a:solidFill>
                  <a:latin typeface="Calibri"/>
                  <a:ea typeface="Calibri"/>
                  <a:cs typeface="Calibri"/>
                  <a:sym typeface="Calibri"/>
                </a:rPr>
                <a:t>35550</a:t>
              </a:r>
              <a:endParaRPr sz="1500" b="0" i="0" u="none" strike="noStrike" cap="none">
                <a:solidFill>
                  <a:srgbClr val="000000"/>
                </a:solidFill>
                <a:latin typeface="Arial"/>
                <a:ea typeface="Arial"/>
                <a:cs typeface="Arial"/>
                <a:sym typeface="Arial"/>
              </a:endParaRPr>
            </a:p>
          </p:txBody>
        </p:sp>
        <p:sp>
          <p:nvSpPr>
            <p:cNvPr id="179" name="Google Shape;179;p6"/>
            <p:cNvSpPr/>
            <p:nvPr/>
          </p:nvSpPr>
          <p:spPr>
            <a:xfrm>
              <a:off x="5609520" y="2885040"/>
              <a:ext cx="3814560" cy="3814560"/>
            </a:xfrm>
            <a:custGeom>
              <a:avLst/>
              <a:gdLst/>
              <a:ahLst/>
              <a:cxnLst/>
              <a:rect l="l" t="t" r="r" b="b"/>
              <a:pathLst>
                <a:path w="120000" h="120000" extrusionOk="0">
                  <a:moveTo>
                    <a:pt x="53670" y="4107"/>
                  </a:moveTo>
                  <a:lnTo>
                    <a:pt x="53670" y="4107"/>
                  </a:lnTo>
                  <a:cubicBezTo>
                    <a:pt x="76994" y="1466"/>
                    <a:pt x="99507" y="13586"/>
                    <a:pt x="110144" y="34511"/>
                  </a:cubicBezTo>
                  <a:cubicBezTo>
                    <a:pt x="120780" y="55436"/>
                    <a:pt x="117304" y="80767"/>
                    <a:pt x="101424" y="98054"/>
                  </a:cubicBezTo>
                  <a:lnTo>
                    <a:pt x="103960" y="100802"/>
                  </a:lnTo>
                  <a:lnTo>
                    <a:pt x="96235" y="99275"/>
                  </a:lnTo>
                  <a:lnTo>
                    <a:pt x="95060" y="91155"/>
                  </a:lnTo>
                  <a:lnTo>
                    <a:pt x="97595" y="93903"/>
                  </a:lnTo>
                  <a:cubicBezTo>
                    <a:pt x="111686" y="78278"/>
                    <a:pt x="114643" y="55565"/>
                    <a:pt x="105023" y="36853"/>
                  </a:cubicBezTo>
                  <a:cubicBezTo>
                    <a:pt x="95402" y="18140"/>
                    <a:pt x="75210" y="7329"/>
                    <a:pt x="54303" y="9697"/>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6"/>
            <p:cNvSpPr/>
            <p:nvPr/>
          </p:nvSpPr>
          <p:spPr>
            <a:xfrm>
              <a:off x="3707280" y="2153520"/>
              <a:ext cx="2771280" cy="2771280"/>
            </a:xfrm>
            <a:custGeom>
              <a:avLst/>
              <a:gdLst/>
              <a:ahLst/>
              <a:cxnLst/>
              <a:rect l="l" t="t" r="r" b="b"/>
              <a:pathLst>
                <a:path w="120000" h="120000" extrusionOk="0">
                  <a:moveTo>
                    <a:pt x="38835" y="9410"/>
                  </a:moveTo>
                  <a:lnTo>
                    <a:pt x="41823" y="16553"/>
                  </a:lnTo>
                  <a:lnTo>
                    <a:pt x="41823" y="16553"/>
                  </a:lnTo>
                  <a:cubicBezTo>
                    <a:pt x="23032" y="24414"/>
                    <a:pt x="11425" y="43464"/>
                    <a:pt x="13055" y="63768"/>
                  </a:cubicBezTo>
                  <a:lnTo>
                    <a:pt x="18064" y="62671"/>
                  </a:lnTo>
                  <a:lnTo>
                    <a:pt x="10211" y="70899"/>
                  </a:lnTo>
                  <a:lnTo>
                    <a:pt x="417" y="66534"/>
                  </a:lnTo>
                  <a:lnTo>
                    <a:pt x="5431" y="65437"/>
                  </a:lnTo>
                  <a:lnTo>
                    <a:pt x="5431" y="65437"/>
                  </a:lnTo>
                  <a:cubicBezTo>
                    <a:pt x="3042" y="41449"/>
                    <a:pt x="16596" y="18714"/>
                    <a:pt x="38835" y="941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6"/>
            <p:cNvSpPr/>
            <p:nvPr/>
          </p:nvSpPr>
          <p:spPr>
            <a:xfrm>
              <a:off x="4813920" y="672480"/>
              <a:ext cx="2988000" cy="2988000"/>
            </a:xfrm>
            <a:custGeom>
              <a:avLst/>
              <a:gdLst/>
              <a:ahLst/>
              <a:cxnLst/>
              <a:rect l="l" t="t" r="r" b="b"/>
              <a:pathLst>
                <a:path w="120000" h="120000" extrusionOk="0">
                  <a:moveTo>
                    <a:pt x="4986" y="64681"/>
                  </a:moveTo>
                  <a:lnTo>
                    <a:pt x="4986" y="64681"/>
                  </a:lnTo>
                  <a:cubicBezTo>
                    <a:pt x="3682" y="49360"/>
                    <a:pt x="8826" y="34190"/>
                    <a:pt x="19179" y="22822"/>
                  </a:cubicBezTo>
                  <a:lnTo>
                    <a:pt x="16020" y="19256"/>
                  </a:lnTo>
                  <a:lnTo>
                    <a:pt x="25771" y="21357"/>
                  </a:lnTo>
                  <a:lnTo>
                    <a:pt x="27129" y="31797"/>
                  </a:lnTo>
                  <a:lnTo>
                    <a:pt x="23972" y="28233"/>
                  </a:lnTo>
                  <a:lnTo>
                    <a:pt x="23972" y="28233"/>
                  </a:lnTo>
                  <a:cubicBezTo>
                    <a:pt x="15304" y="38065"/>
                    <a:pt x="11029" y="51012"/>
                    <a:pt x="12141" y="64072"/>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2" name="Google Shape;182;p6"/>
          <p:cNvSpPr/>
          <p:nvPr/>
        </p:nvSpPr>
        <p:spPr>
          <a:xfrm>
            <a:off x="774360" y="1204200"/>
            <a:ext cx="736560" cy="378"/>
          </a:xfrm>
          <a:custGeom>
            <a:avLst/>
            <a:gdLst/>
            <a:ahLst/>
            <a:cxnLst/>
            <a:rect l="l" t="t" r="r" b="b"/>
            <a:pathLst>
              <a:path w="21600" h="21600" extrusionOk="0">
                <a:moveTo>
                  <a:pt x="0" y="0"/>
                </a:moveTo>
                <a:lnTo>
                  <a:pt x="21600" y="21600"/>
                </a:lnTo>
              </a:path>
            </a:pathLst>
          </a:custGeom>
          <a:noFill/>
          <a:ln w="57150" cap="flat" cmpd="sng">
            <a:solidFill>
              <a:srgbClr val="FFC000"/>
            </a:solidFill>
            <a:prstDash val="solid"/>
            <a:miter lim="8000"/>
            <a:headEnd type="none" w="sm" len="sm"/>
            <a:tailEnd type="none" w="sm" len="sm"/>
          </a:ln>
        </p:spPr>
      </p:sp>
      <p:pic>
        <p:nvPicPr>
          <p:cNvPr id="2" name="Budget">
            <a:hlinkClick r:id="" action="ppaction://media"/>
            <a:extLst>
              <a:ext uri="{FF2B5EF4-FFF2-40B4-BE49-F238E27FC236}">
                <a16:creationId xmlns:a16="http://schemas.microsoft.com/office/drawing/2014/main" id="{BB86AC78-6B4B-7C03-B8AE-304A21C6A2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37997" y="53136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4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4"/>
          <p:cNvSpPr txBox="1">
            <a:spLocks noGrp="1"/>
          </p:cNvSpPr>
          <p:nvPr>
            <p:ph type="title" idx="4294967295"/>
          </p:nvPr>
        </p:nvSpPr>
        <p:spPr>
          <a:xfrm>
            <a:off x="486550" y="443510"/>
            <a:ext cx="7324800" cy="112920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rgbClr val="000000"/>
              </a:buClr>
              <a:buSzPts val="4000"/>
              <a:buFont typeface="Calibri"/>
              <a:buNone/>
            </a:pPr>
            <a:r>
              <a:rPr lang="en-GB" sz="4000" b="0" i="0" u="none" strike="noStrike" cap="none">
                <a:solidFill>
                  <a:srgbClr val="000000"/>
                </a:solidFill>
                <a:latin typeface="Calibri"/>
                <a:ea typeface="Calibri"/>
                <a:cs typeface="Calibri"/>
                <a:sym typeface="Calibri"/>
              </a:rPr>
              <a:t> PROJECT DELIVERABLES</a:t>
            </a:r>
            <a:endParaRPr sz="4000" b="0" i="0" u="none" strike="noStrike" cap="none">
              <a:solidFill>
                <a:srgbClr val="000000"/>
              </a:solidFill>
              <a:latin typeface="Arial"/>
              <a:ea typeface="Arial"/>
              <a:cs typeface="Arial"/>
              <a:sym typeface="Arial"/>
            </a:endParaRPr>
          </a:p>
        </p:txBody>
      </p:sp>
      <p:grpSp>
        <p:nvGrpSpPr>
          <p:cNvPr id="189" name="Google Shape;189;p4"/>
          <p:cNvGrpSpPr/>
          <p:nvPr/>
        </p:nvGrpSpPr>
        <p:grpSpPr>
          <a:xfrm>
            <a:off x="939240" y="4821480"/>
            <a:ext cx="10313280" cy="2640600"/>
            <a:chOff x="939240" y="4821480"/>
            <a:chExt cx="10313280" cy="2640600"/>
          </a:xfrm>
        </p:grpSpPr>
        <p:sp>
          <p:nvSpPr>
            <p:cNvPr id="190" name="Google Shape;190;p4"/>
            <p:cNvSpPr/>
            <p:nvPr/>
          </p:nvSpPr>
          <p:spPr>
            <a:xfrm>
              <a:off x="939240" y="4821480"/>
              <a:ext cx="475200" cy="50652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4"/>
            <p:cNvSpPr/>
            <p:nvPr/>
          </p:nvSpPr>
          <p:spPr>
            <a:xfrm>
              <a:off x="986760" y="4872240"/>
              <a:ext cx="380160" cy="405360"/>
            </a:xfrm>
            <a:prstGeom prst="chord">
              <a:avLst>
                <a:gd name="adj1" fmla="val 2332194"/>
                <a:gd name="adj2" fmla="val 8587806"/>
              </a:avLst>
            </a:prstGeom>
            <a:solidFill>
              <a:srgbClr val="FFC10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4"/>
            <p:cNvSpPr/>
            <p:nvPr/>
          </p:nvSpPr>
          <p:spPr>
            <a:xfrm>
              <a:off x="1506960" y="5328720"/>
              <a:ext cx="1421280" cy="213336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4"/>
            <p:cNvSpPr/>
            <p:nvPr/>
          </p:nvSpPr>
          <p:spPr>
            <a:xfrm>
              <a:off x="1506960" y="5328720"/>
              <a:ext cx="1421280" cy="2133360"/>
            </a:xfrm>
            <a:prstGeom prst="rect">
              <a:avLst/>
            </a:prstGeom>
            <a:noFill/>
            <a:ln>
              <a:noFill/>
            </a:ln>
          </p:spPr>
          <p:txBody>
            <a:bodyPr spcFirstLastPara="1" wrap="square" lIns="33100" tIns="33100" rIns="33100" bIns="33100" anchor="t" anchorCtr="0">
              <a:noAutofit/>
            </a:bodyPr>
            <a:lstStyle/>
            <a:p>
              <a:pPr marL="0" marR="0" lvl="0" indent="0" algn="l" rtl="0">
                <a:lnSpc>
                  <a:spcPct val="90000"/>
                </a:lnSpc>
                <a:spcBef>
                  <a:spcPts val="0"/>
                </a:spcBef>
                <a:spcAft>
                  <a:spcPts val="0"/>
                </a:spcAft>
                <a:buClr>
                  <a:srgbClr val="000000"/>
                </a:buClr>
                <a:buSzPts val="1300"/>
                <a:buFont typeface="Calibri"/>
                <a:buNone/>
              </a:pPr>
              <a:r>
                <a:rPr lang="en-GB" sz="1300" b="0" i="0" u="none" strike="noStrike" cap="none">
                  <a:solidFill>
                    <a:srgbClr val="000000"/>
                  </a:solidFill>
                  <a:latin typeface="Calibri"/>
                  <a:ea typeface="Calibri"/>
                  <a:cs typeface="Calibri"/>
                  <a:sym typeface="Calibri"/>
                </a:rPr>
                <a:t>1</a:t>
              </a:r>
              <a:r>
                <a:rPr lang="en-GB" sz="1300" b="0" i="0" u="none" strike="noStrike" cap="none" baseline="30000">
                  <a:solidFill>
                    <a:srgbClr val="000000"/>
                  </a:solidFill>
                  <a:latin typeface="Calibri"/>
                  <a:ea typeface="Calibri"/>
                  <a:cs typeface="Calibri"/>
                  <a:sym typeface="Calibri"/>
                </a:rPr>
                <a:t>st</a:t>
              </a:r>
              <a:r>
                <a:rPr lang="en-GB" sz="1300" b="0" i="0" u="none" strike="noStrike" cap="none">
                  <a:solidFill>
                    <a:srgbClr val="000000"/>
                  </a:solidFill>
                  <a:latin typeface="Calibri"/>
                  <a:ea typeface="Calibri"/>
                  <a:cs typeface="Calibri"/>
                  <a:sym typeface="Calibri"/>
                </a:rPr>
                <a:t> December</a:t>
              </a:r>
              <a:endParaRPr sz="1300" b="0" i="0" u="none" strike="noStrike" cap="none">
                <a:solidFill>
                  <a:srgbClr val="000000"/>
                </a:solidFill>
                <a:latin typeface="Arial"/>
                <a:ea typeface="Arial"/>
                <a:cs typeface="Arial"/>
                <a:sym typeface="Arial"/>
              </a:endParaRPr>
            </a:p>
          </p:txBody>
        </p:sp>
        <p:sp>
          <p:nvSpPr>
            <p:cNvPr id="194" name="Google Shape;194;p4"/>
            <p:cNvSpPr/>
            <p:nvPr/>
          </p:nvSpPr>
          <p:spPr>
            <a:xfrm>
              <a:off x="1514160" y="4821480"/>
              <a:ext cx="1406880" cy="50652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4"/>
            <p:cNvSpPr/>
            <p:nvPr/>
          </p:nvSpPr>
          <p:spPr>
            <a:xfrm>
              <a:off x="1514160" y="4821480"/>
              <a:ext cx="1406880" cy="506520"/>
            </a:xfrm>
            <a:prstGeom prst="rect">
              <a:avLst/>
            </a:prstGeom>
            <a:noFill/>
            <a:ln>
              <a:noFill/>
            </a:ln>
          </p:spPr>
          <p:txBody>
            <a:bodyPr spcFirstLastPara="1" wrap="square" lIns="33100" tIns="33100" rIns="33100" bIns="33100" anchor="b" anchorCtr="0">
              <a:noAutofit/>
            </a:bodyPr>
            <a:lstStyle/>
            <a:p>
              <a:pPr marL="0" marR="0" lvl="0" indent="0" algn="l" rtl="0">
                <a:lnSpc>
                  <a:spcPct val="90000"/>
                </a:lnSpc>
                <a:spcBef>
                  <a:spcPts val="0"/>
                </a:spcBef>
                <a:spcAft>
                  <a:spcPts val="0"/>
                </a:spcAft>
                <a:buClr>
                  <a:srgbClr val="000000"/>
                </a:buClr>
                <a:buSzPts val="1300"/>
                <a:buFont typeface="Calibri"/>
                <a:buNone/>
              </a:pPr>
              <a:r>
                <a:rPr lang="en-GB" sz="1300" b="0" i="0" u="none" strike="noStrike" cap="none">
                  <a:solidFill>
                    <a:srgbClr val="000000"/>
                  </a:solidFill>
                  <a:latin typeface="Calibri"/>
                  <a:ea typeface="Calibri"/>
                  <a:cs typeface="Calibri"/>
                  <a:sym typeface="Calibri"/>
                </a:rPr>
                <a:t>Inception</a:t>
              </a:r>
              <a:endParaRPr sz="1300" b="0" i="0" u="none" strike="noStrike" cap="none">
                <a:solidFill>
                  <a:srgbClr val="000000"/>
                </a:solidFill>
                <a:latin typeface="Arial"/>
                <a:ea typeface="Arial"/>
                <a:cs typeface="Arial"/>
                <a:sym typeface="Arial"/>
              </a:endParaRPr>
            </a:p>
          </p:txBody>
        </p:sp>
        <p:sp>
          <p:nvSpPr>
            <p:cNvPr id="196" name="Google Shape;196;p4"/>
            <p:cNvSpPr/>
            <p:nvPr/>
          </p:nvSpPr>
          <p:spPr>
            <a:xfrm>
              <a:off x="3027600" y="4821480"/>
              <a:ext cx="475200" cy="50652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4"/>
            <p:cNvSpPr/>
            <p:nvPr/>
          </p:nvSpPr>
          <p:spPr>
            <a:xfrm>
              <a:off x="3075120" y="4872240"/>
              <a:ext cx="380160" cy="405360"/>
            </a:xfrm>
            <a:prstGeom prst="chord">
              <a:avLst>
                <a:gd name="adj1" fmla="val 692220"/>
                <a:gd name="adj2" fmla="val 10107780"/>
              </a:avLst>
            </a:prstGeom>
            <a:solidFill>
              <a:srgbClr val="FFC10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4"/>
            <p:cNvSpPr/>
            <p:nvPr/>
          </p:nvSpPr>
          <p:spPr>
            <a:xfrm>
              <a:off x="3602520" y="5328720"/>
              <a:ext cx="1406880" cy="213336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4"/>
            <p:cNvSpPr/>
            <p:nvPr/>
          </p:nvSpPr>
          <p:spPr>
            <a:xfrm>
              <a:off x="3602520" y="5328720"/>
              <a:ext cx="1406880" cy="2133360"/>
            </a:xfrm>
            <a:prstGeom prst="rect">
              <a:avLst/>
            </a:prstGeom>
            <a:noFill/>
            <a:ln>
              <a:noFill/>
            </a:ln>
          </p:spPr>
          <p:txBody>
            <a:bodyPr spcFirstLastPara="1" wrap="square" lIns="33100" tIns="33100" rIns="33100" bIns="33100" anchor="t" anchorCtr="0">
              <a:noAutofit/>
            </a:bodyPr>
            <a:lstStyle/>
            <a:p>
              <a:pPr marL="0" marR="0" lvl="0" indent="0" algn="l" rtl="0">
                <a:lnSpc>
                  <a:spcPct val="90000"/>
                </a:lnSpc>
                <a:spcBef>
                  <a:spcPts val="0"/>
                </a:spcBef>
                <a:spcAft>
                  <a:spcPts val="0"/>
                </a:spcAft>
                <a:buClr>
                  <a:srgbClr val="000000"/>
                </a:buClr>
                <a:buSzPts val="1300"/>
                <a:buFont typeface="Calibri"/>
                <a:buNone/>
              </a:pPr>
              <a:r>
                <a:rPr lang="en-GB" sz="1300" b="0" i="0" u="none" strike="noStrike" cap="none">
                  <a:solidFill>
                    <a:srgbClr val="000000"/>
                  </a:solidFill>
                  <a:latin typeface="Calibri"/>
                  <a:ea typeface="Calibri"/>
                  <a:cs typeface="Calibri"/>
                  <a:sym typeface="Calibri"/>
                </a:rPr>
                <a:t>14</a:t>
              </a:r>
              <a:r>
                <a:rPr lang="en-GB" sz="1300" b="0" i="0" u="none" strike="noStrike" cap="none" baseline="30000">
                  <a:solidFill>
                    <a:srgbClr val="000000"/>
                  </a:solidFill>
                  <a:latin typeface="Calibri"/>
                  <a:ea typeface="Calibri"/>
                  <a:cs typeface="Calibri"/>
                  <a:sym typeface="Calibri"/>
                </a:rPr>
                <a:t>th</a:t>
              </a:r>
              <a:r>
                <a:rPr lang="en-GB" sz="1300" b="0" i="0" u="none" strike="noStrike" cap="none">
                  <a:solidFill>
                    <a:srgbClr val="000000"/>
                  </a:solidFill>
                  <a:latin typeface="Calibri"/>
                  <a:ea typeface="Calibri"/>
                  <a:cs typeface="Calibri"/>
                  <a:sym typeface="Calibri"/>
                </a:rPr>
                <a:t> December</a:t>
              </a:r>
              <a:endParaRPr sz="1300" b="0" i="0" u="none" strike="noStrike" cap="none">
                <a:solidFill>
                  <a:srgbClr val="000000"/>
                </a:solidFill>
                <a:latin typeface="Arial"/>
                <a:ea typeface="Arial"/>
                <a:cs typeface="Arial"/>
                <a:sym typeface="Arial"/>
              </a:endParaRPr>
            </a:p>
          </p:txBody>
        </p:sp>
        <p:sp>
          <p:nvSpPr>
            <p:cNvPr id="200" name="Google Shape;200;p4"/>
            <p:cNvSpPr/>
            <p:nvPr/>
          </p:nvSpPr>
          <p:spPr>
            <a:xfrm>
              <a:off x="3602520" y="4821480"/>
              <a:ext cx="1406880" cy="50652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4"/>
            <p:cNvSpPr/>
            <p:nvPr/>
          </p:nvSpPr>
          <p:spPr>
            <a:xfrm>
              <a:off x="3602520" y="4821480"/>
              <a:ext cx="1406880" cy="506520"/>
            </a:xfrm>
            <a:prstGeom prst="rect">
              <a:avLst/>
            </a:prstGeom>
            <a:noFill/>
            <a:ln>
              <a:noFill/>
            </a:ln>
          </p:spPr>
          <p:txBody>
            <a:bodyPr spcFirstLastPara="1" wrap="square" lIns="33100" tIns="33100" rIns="33100" bIns="33100" anchor="b" anchorCtr="0">
              <a:noAutofit/>
            </a:bodyPr>
            <a:lstStyle/>
            <a:p>
              <a:pPr marL="0" marR="0" lvl="0" indent="0" algn="l" rtl="0">
                <a:lnSpc>
                  <a:spcPct val="90000"/>
                </a:lnSpc>
                <a:spcBef>
                  <a:spcPts val="0"/>
                </a:spcBef>
                <a:spcAft>
                  <a:spcPts val="0"/>
                </a:spcAft>
                <a:buClr>
                  <a:srgbClr val="000000"/>
                </a:buClr>
                <a:buSzPts val="1300"/>
                <a:buFont typeface="Calibri"/>
                <a:buNone/>
              </a:pPr>
              <a:r>
                <a:rPr lang="en-GB" sz="1300" b="0" i="0" u="none" strike="noStrike" cap="none">
                  <a:solidFill>
                    <a:srgbClr val="000000"/>
                  </a:solidFill>
                  <a:latin typeface="Calibri"/>
                  <a:ea typeface="Calibri"/>
                  <a:cs typeface="Calibri"/>
                  <a:sym typeface="Calibri"/>
                </a:rPr>
                <a:t>Proof of concept</a:t>
              </a:r>
              <a:endParaRPr sz="1300" b="0" i="0" u="none" strike="noStrike" cap="none">
                <a:solidFill>
                  <a:srgbClr val="000000"/>
                </a:solidFill>
                <a:latin typeface="Arial"/>
                <a:ea typeface="Arial"/>
                <a:cs typeface="Arial"/>
                <a:sym typeface="Arial"/>
              </a:endParaRPr>
            </a:p>
          </p:txBody>
        </p:sp>
        <p:sp>
          <p:nvSpPr>
            <p:cNvPr id="202" name="Google Shape;202;p4"/>
            <p:cNvSpPr/>
            <p:nvPr/>
          </p:nvSpPr>
          <p:spPr>
            <a:xfrm>
              <a:off x="5108760" y="4821480"/>
              <a:ext cx="475200" cy="50652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4"/>
            <p:cNvSpPr/>
            <p:nvPr/>
          </p:nvSpPr>
          <p:spPr>
            <a:xfrm>
              <a:off x="5156280" y="4872240"/>
              <a:ext cx="380160" cy="405360"/>
            </a:xfrm>
            <a:prstGeom prst="chord">
              <a:avLst>
                <a:gd name="adj1" fmla="val 20907780"/>
                <a:gd name="adj2" fmla="val 11492220"/>
              </a:avLst>
            </a:prstGeom>
            <a:solidFill>
              <a:srgbClr val="FFC10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4"/>
            <p:cNvSpPr/>
            <p:nvPr/>
          </p:nvSpPr>
          <p:spPr>
            <a:xfrm>
              <a:off x="5683320" y="5328720"/>
              <a:ext cx="1406880" cy="213336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4"/>
            <p:cNvSpPr/>
            <p:nvPr/>
          </p:nvSpPr>
          <p:spPr>
            <a:xfrm>
              <a:off x="5683320" y="5328720"/>
              <a:ext cx="1406880" cy="2133360"/>
            </a:xfrm>
            <a:prstGeom prst="rect">
              <a:avLst/>
            </a:prstGeom>
            <a:noFill/>
            <a:ln>
              <a:noFill/>
            </a:ln>
          </p:spPr>
          <p:txBody>
            <a:bodyPr spcFirstLastPara="1" wrap="square" lIns="33100" tIns="33100" rIns="33100" bIns="33100" anchor="t" anchorCtr="0">
              <a:noAutofit/>
            </a:bodyPr>
            <a:lstStyle/>
            <a:p>
              <a:pPr marL="0" marR="0" lvl="0" indent="0" algn="l" rtl="0">
                <a:lnSpc>
                  <a:spcPct val="90000"/>
                </a:lnSpc>
                <a:spcBef>
                  <a:spcPts val="0"/>
                </a:spcBef>
                <a:spcAft>
                  <a:spcPts val="0"/>
                </a:spcAft>
                <a:buClr>
                  <a:srgbClr val="000000"/>
                </a:buClr>
                <a:buSzPts val="1300"/>
                <a:buFont typeface="Calibri"/>
                <a:buNone/>
              </a:pPr>
              <a:r>
                <a:rPr lang="en-GB" sz="1300" b="0" i="0" u="none" strike="noStrike" cap="none">
                  <a:solidFill>
                    <a:srgbClr val="000000"/>
                  </a:solidFill>
                  <a:latin typeface="Calibri"/>
                  <a:ea typeface="Calibri"/>
                  <a:cs typeface="Calibri"/>
                  <a:sym typeface="Calibri"/>
                </a:rPr>
                <a:t>28</a:t>
              </a:r>
              <a:r>
                <a:rPr lang="en-GB" sz="1300" b="0" i="0" u="none" strike="noStrike" cap="none" baseline="30000">
                  <a:solidFill>
                    <a:srgbClr val="000000"/>
                  </a:solidFill>
                  <a:latin typeface="Calibri"/>
                  <a:ea typeface="Calibri"/>
                  <a:cs typeface="Calibri"/>
                  <a:sym typeface="Calibri"/>
                </a:rPr>
                <a:t>th</a:t>
              </a:r>
              <a:r>
                <a:rPr lang="en-GB" sz="1300" b="0" i="0" u="none" strike="noStrike" cap="none">
                  <a:solidFill>
                    <a:srgbClr val="000000"/>
                  </a:solidFill>
                  <a:latin typeface="Calibri"/>
                  <a:ea typeface="Calibri"/>
                  <a:cs typeface="Calibri"/>
                  <a:sym typeface="Calibri"/>
                </a:rPr>
                <a:t> December</a:t>
              </a:r>
              <a:endParaRPr sz="1300" b="0" i="0" u="none" strike="noStrike" cap="none">
                <a:solidFill>
                  <a:srgbClr val="000000"/>
                </a:solidFill>
                <a:latin typeface="Arial"/>
                <a:ea typeface="Arial"/>
                <a:cs typeface="Arial"/>
                <a:sym typeface="Arial"/>
              </a:endParaRPr>
            </a:p>
          </p:txBody>
        </p:sp>
        <p:sp>
          <p:nvSpPr>
            <p:cNvPr id="206" name="Google Shape;206;p4"/>
            <p:cNvSpPr/>
            <p:nvPr/>
          </p:nvSpPr>
          <p:spPr>
            <a:xfrm>
              <a:off x="5683320" y="4821480"/>
              <a:ext cx="1406880" cy="50652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4"/>
            <p:cNvSpPr/>
            <p:nvPr/>
          </p:nvSpPr>
          <p:spPr>
            <a:xfrm>
              <a:off x="5683320" y="4821480"/>
              <a:ext cx="1406880" cy="506520"/>
            </a:xfrm>
            <a:prstGeom prst="rect">
              <a:avLst/>
            </a:prstGeom>
            <a:noFill/>
            <a:ln>
              <a:noFill/>
            </a:ln>
          </p:spPr>
          <p:txBody>
            <a:bodyPr spcFirstLastPara="1" wrap="square" lIns="33100" tIns="33100" rIns="33100" bIns="33100" anchor="b" anchorCtr="0">
              <a:noAutofit/>
            </a:bodyPr>
            <a:lstStyle/>
            <a:p>
              <a:pPr marL="0" marR="0" lvl="0" indent="0" algn="l" rtl="0">
                <a:lnSpc>
                  <a:spcPct val="90000"/>
                </a:lnSpc>
                <a:spcBef>
                  <a:spcPts val="0"/>
                </a:spcBef>
                <a:spcAft>
                  <a:spcPts val="0"/>
                </a:spcAft>
                <a:buClr>
                  <a:srgbClr val="000000"/>
                </a:buClr>
                <a:buSzPts val="1300"/>
                <a:buFont typeface="Calibri"/>
                <a:buNone/>
              </a:pPr>
              <a:r>
                <a:rPr lang="en-GB" sz="1300" b="0" i="0" u="none" strike="noStrike" cap="none">
                  <a:solidFill>
                    <a:srgbClr val="000000"/>
                  </a:solidFill>
                  <a:latin typeface="Calibri"/>
                  <a:ea typeface="Calibri"/>
                  <a:cs typeface="Calibri"/>
                  <a:sym typeface="Calibri"/>
                </a:rPr>
                <a:t>Hardware adjustments</a:t>
              </a:r>
              <a:endParaRPr sz="1300" b="0" i="0" u="none" strike="noStrike" cap="none">
                <a:solidFill>
                  <a:srgbClr val="000000"/>
                </a:solidFill>
                <a:latin typeface="Arial"/>
                <a:ea typeface="Arial"/>
                <a:cs typeface="Arial"/>
                <a:sym typeface="Arial"/>
              </a:endParaRPr>
            </a:p>
          </p:txBody>
        </p:sp>
        <p:sp>
          <p:nvSpPr>
            <p:cNvPr id="208" name="Google Shape;208;p4"/>
            <p:cNvSpPr/>
            <p:nvPr/>
          </p:nvSpPr>
          <p:spPr>
            <a:xfrm>
              <a:off x="7189560" y="4821480"/>
              <a:ext cx="475200" cy="50652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4"/>
            <p:cNvSpPr/>
            <p:nvPr/>
          </p:nvSpPr>
          <p:spPr>
            <a:xfrm>
              <a:off x="7237440" y="4872240"/>
              <a:ext cx="380160" cy="405360"/>
            </a:xfrm>
            <a:prstGeom prst="chord">
              <a:avLst>
                <a:gd name="adj1" fmla="val 19267806"/>
                <a:gd name="adj2" fmla="val 13012194"/>
              </a:avLst>
            </a:prstGeom>
            <a:solidFill>
              <a:srgbClr val="FFC10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4"/>
            <p:cNvSpPr/>
            <p:nvPr/>
          </p:nvSpPr>
          <p:spPr>
            <a:xfrm>
              <a:off x="7764480" y="5328720"/>
              <a:ext cx="1406880" cy="213336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4"/>
            <p:cNvSpPr/>
            <p:nvPr/>
          </p:nvSpPr>
          <p:spPr>
            <a:xfrm>
              <a:off x="7764480" y="5328720"/>
              <a:ext cx="1406880" cy="2133360"/>
            </a:xfrm>
            <a:prstGeom prst="rect">
              <a:avLst/>
            </a:prstGeom>
            <a:noFill/>
            <a:ln>
              <a:noFill/>
            </a:ln>
          </p:spPr>
          <p:txBody>
            <a:bodyPr spcFirstLastPara="1" wrap="square" lIns="33100" tIns="33100" rIns="33100" bIns="33100" anchor="t" anchorCtr="0">
              <a:noAutofit/>
            </a:bodyPr>
            <a:lstStyle/>
            <a:p>
              <a:pPr marL="0" marR="0" lvl="0" indent="0" algn="l" rtl="0">
                <a:lnSpc>
                  <a:spcPct val="90000"/>
                </a:lnSpc>
                <a:spcBef>
                  <a:spcPts val="0"/>
                </a:spcBef>
                <a:spcAft>
                  <a:spcPts val="0"/>
                </a:spcAft>
                <a:buClr>
                  <a:srgbClr val="000000"/>
                </a:buClr>
                <a:buSzPts val="1300"/>
                <a:buFont typeface="Calibri"/>
                <a:buNone/>
              </a:pPr>
              <a:r>
                <a:rPr lang="en-GB" sz="1300" b="0" i="0" u="none" strike="noStrike" cap="none">
                  <a:solidFill>
                    <a:srgbClr val="000000"/>
                  </a:solidFill>
                  <a:latin typeface="Calibri"/>
                  <a:ea typeface="Calibri"/>
                  <a:cs typeface="Calibri"/>
                  <a:sym typeface="Calibri"/>
                </a:rPr>
                <a:t>11th January</a:t>
              </a:r>
              <a:endParaRPr sz="1300" b="0" i="0" u="none" strike="noStrike" cap="none">
                <a:solidFill>
                  <a:srgbClr val="000000"/>
                </a:solidFill>
                <a:latin typeface="Arial"/>
                <a:ea typeface="Arial"/>
                <a:cs typeface="Arial"/>
                <a:sym typeface="Arial"/>
              </a:endParaRPr>
            </a:p>
          </p:txBody>
        </p:sp>
        <p:sp>
          <p:nvSpPr>
            <p:cNvPr id="212" name="Google Shape;212;p4"/>
            <p:cNvSpPr/>
            <p:nvPr/>
          </p:nvSpPr>
          <p:spPr>
            <a:xfrm>
              <a:off x="7764480" y="4821480"/>
              <a:ext cx="1406880" cy="50652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4"/>
            <p:cNvSpPr/>
            <p:nvPr/>
          </p:nvSpPr>
          <p:spPr>
            <a:xfrm>
              <a:off x="7764480" y="4821480"/>
              <a:ext cx="1406880" cy="506520"/>
            </a:xfrm>
            <a:prstGeom prst="rect">
              <a:avLst/>
            </a:prstGeom>
            <a:noFill/>
            <a:ln>
              <a:noFill/>
            </a:ln>
          </p:spPr>
          <p:txBody>
            <a:bodyPr spcFirstLastPara="1" wrap="square" lIns="33100" tIns="33100" rIns="33100" bIns="33100" anchor="b" anchorCtr="0">
              <a:noAutofit/>
            </a:bodyPr>
            <a:lstStyle/>
            <a:p>
              <a:pPr marL="0" marR="0" lvl="0" indent="0" algn="l" rtl="0">
                <a:lnSpc>
                  <a:spcPct val="90000"/>
                </a:lnSpc>
                <a:spcBef>
                  <a:spcPts val="0"/>
                </a:spcBef>
                <a:spcAft>
                  <a:spcPts val="0"/>
                </a:spcAft>
                <a:buClr>
                  <a:srgbClr val="000000"/>
                </a:buClr>
                <a:buSzPts val="1300"/>
                <a:buFont typeface="Calibri"/>
                <a:buNone/>
              </a:pPr>
              <a:r>
                <a:rPr lang="en-GB" sz="1300" b="0" i="0" u="none" strike="noStrike" cap="none">
                  <a:solidFill>
                    <a:srgbClr val="000000"/>
                  </a:solidFill>
                  <a:latin typeface="Calibri"/>
                  <a:ea typeface="Calibri"/>
                  <a:cs typeface="Calibri"/>
                  <a:sym typeface="Calibri"/>
                </a:rPr>
                <a:t>OS supporting hardware tasks</a:t>
              </a:r>
              <a:endParaRPr sz="1300" b="0" i="0" u="none" strike="noStrike" cap="none">
                <a:solidFill>
                  <a:srgbClr val="000000"/>
                </a:solidFill>
                <a:latin typeface="Arial"/>
                <a:ea typeface="Arial"/>
                <a:cs typeface="Arial"/>
                <a:sym typeface="Arial"/>
              </a:endParaRPr>
            </a:p>
          </p:txBody>
        </p:sp>
        <p:sp>
          <p:nvSpPr>
            <p:cNvPr id="214" name="Google Shape;214;p4"/>
            <p:cNvSpPr/>
            <p:nvPr/>
          </p:nvSpPr>
          <p:spPr>
            <a:xfrm>
              <a:off x="9270720" y="4821480"/>
              <a:ext cx="475200" cy="50652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4"/>
            <p:cNvSpPr/>
            <p:nvPr/>
          </p:nvSpPr>
          <p:spPr>
            <a:xfrm>
              <a:off x="9318240" y="4872240"/>
              <a:ext cx="380160" cy="405360"/>
            </a:xfrm>
            <a:prstGeom prst="chord">
              <a:avLst>
                <a:gd name="adj1" fmla="val 16200000"/>
                <a:gd name="adj2" fmla="val 16200000"/>
              </a:avLst>
            </a:prstGeom>
            <a:solidFill>
              <a:srgbClr val="FFC10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4"/>
            <p:cNvSpPr/>
            <p:nvPr/>
          </p:nvSpPr>
          <p:spPr>
            <a:xfrm>
              <a:off x="9845640" y="5328720"/>
              <a:ext cx="1406880" cy="213336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4"/>
            <p:cNvSpPr/>
            <p:nvPr/>
          </p:nvSpPr>
          <p:spPr>
            <a:xfrm>
              <a:off x="9845640" y="5328720"/>
              <a:ext cx="1406880" cy="2133360"/>
            </a:xfrm>
            <a:prstGeom prst="rect">
              <a:avLst/>
            </a:prstGeom>
            <a:noFill/>
            <a:ln>
              <a:noFill/>
            </a:ln>
          </p:spPr>
          <p:txBody>
            <a:bodyPr spcFirstLastPara="1" wrap="square" lIns="33100" tIns="33100" rIns="33100" bIns="33100" anchor="t" anchorCtr="0">
              <a:noAutofit/>
            </a:bodyPr>
            <a:lstStyle/>
            <a:p>
              <a:pPr marL="0" marR="0" lvl="0" indent="0" algn="l" rtl="0">
                <a:lnSpc>
                  <a:spcPct val="90000"/>
                </a:lnSpc>
                <a:spcBef>
                  <a:spcPts val="0"/>
                </a:spcBef>
                <a:spcAft>
                  <a:spcPts val="0"/>
                </a:spcAft>
                <a:buClr>
                  <a:srgbClr val="000000"/>
                </a:buClr>
                <a:buSzPts val="1300"/>
                <a:buFont typeface="Calibri"/>
                <a:buNone/>
              </a:pPr>
              <a:r>
                <a:rPr lang="en-GB" sz="1300" b="0" i="0" u="none" strike="noStrike" cap="none">
                  <a:solidFill>
                    <a:srgbClr val="000000"/>
                  </a:solidFill>
                  <a:latin typeface="Calibri"/>
                  <a:ea typeface="Calibri"/>
                  <a:cs typeface="Calibri"/>
                  <a:sym typeface="Calibri"/>
                </a:rPr>
                <a:t>15th February</a:t>
              </a:r>
              <a:endParaRPr sz="1300" b="0" i="0" u="none" strike="noStrike" cap="none">
                <a:solidFill>
                  <a:srgbClr val="000000"/>
                </a:solidFill>
                <a:latin typeface="Arial"/>
                <a:ea typeface="Arial"/>
                <a:cs typeface="Arial"/>
                <a:sym typeface="Arial"/>
              </a:endParaRPr>
            </a:p>
          </p:txBody>
        </p:sp>
        <p:sp>
          <p:nvSpPr>
            <p:cNvPr id="218" name="Google Shape;218;p4"/>
            <p:cNvSpPr/>
            <p:nvPr/>
          </p:nvSpPr>
          <p:spPr>
            <a:xfrm>
              <a:off x="9845640" y="4821480"/>
              <a:ext cx="1406880" cy="50652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4"/>
            <p:cNvSpPr/>
            <p:nvPr/>
          </p:nvSpPr>
          <p:spPr>
            <a:xfrm>
              <a:off x="9845640" y="4821480"/>
              <a:ext cx="1406880" cy="506520"/>
            </a:xfrm>
            <a:prstGeom prst="rect">
              <a:avLst/>
            </a:prstGeom>
            <a:noFill/>
            <a:ln>
              <a:noFill/>
            </a:ln>
          </p:spPr>
          <p:txBody>
            <a:bodyPr spcFirstLastPara="1" wrap="square" lIns="33100" tIns="33100" rIns="33100" bIns="33100" anchor="b" anchorCtr="0">
              <a:noAutofit/>
            </a:bodyPr>
            <a:lstStyle/>
            <a:p>
              <a:pPr marL="0" marR="0" lvl="0" indent="0" algn="l" rtl="0">
                <a:lnSpc>
                  <a:spcPct val="90000"/>
                </a:lnSpc>
                <a:spcBef>
                  <a:spcPts val="0"/>
                </a:spcBef>
                <a:spcAft>
                  <a:spcPts val="0"/>
                </a:spcAft>
                <a:buClr>
                  <a:srgbClr val="000000"/>
                </a:buClr>
                <a:buSzPts val="1300"/>
                <a:buFont typeface="Calibri"/>
                <a:buNone/>
              </a:pPr>
              <a:r>
                <a:rPr lang="en-GB" sz="1300" b="0" i="0" u="none" strike="noStrike" cap="none">
                  <a:solidFill>
                    <a:srgbClr val="000000"/>
                  </a:solidFill>
                  <a:latin typeface="Calibri"/>
                  <a:ea typeface="Calibri"/>
                  <a:cs typeface="Calibri"/>
                  <a:sym typeface="Calibri"/>
                </a:rPr>
                <a:t>Comprehensive testing</a:t>
              </a:r>
              <a:endParaRPr sz="1300" b="0" i="0" u="none" strike="noStrike" cap="none">
                <a:solidFill>
                  <a:srgbClr val="000000"/>
                </a:solidFill>
                <a:latin typeface="Arial"/>
                <a:ea typeface="Arial"/>
                <a:cs typeface="Arial"/>
                <a:sym typeface="Arial"/>
              </a:endParaRPr>
            </a:p>
          </p:txBody>
        </p:sp>
      </p:grpSp>
      <p:pic>
        <p:nvPicPr>
          <p:cNvPr id="220" name="Google Shape;220;p4"/>
          <p:cNvPicPr preferRelativeResize="0"/>
          <p:nvPr/>
        </p:nvPicPr>
        <p:blipFill>
          <a:blip r:embed="rId5">
            <a:alphaModFix/>
          </a:blip>
          <a:stretch>
            <a:fillRect/>
          </a:stretch>
        </p:blipFill>
        <p:spPr>
          <a:xfrm>
            <a:off x="831275" y="2095774"/>
            <a:ext cx="10421243" cy="1669050"/>
          </a:xfrm>
          <a:prstGeom prst="rect">
            <a:avLst/>
          </a:prstGeom>
          <a:noFill/>
          <a:ln>
            <a:noFill/>
          </a:ln>
        </p:spPr>
      </p:pic>
      <p:sp>
        <p:nvSpPr>
          <p:cNvPr id="221" name="Google Shape;221;p4"/>
          <p:cNvSpPr/>
          <p:nvPr/>
        </p:nvSpPr>
        <p:spPr>
          <a:xfrm>
            <a:off x="774360" y="1273725"/>
            <a:ext cx="736560" cy="378"/>
          </a:xfrm>
          <a:custGeom>
            <a:avLst/>
            <a:gdLst/>
            <a:ahLst/>
            <a:cxnLst/>
            <a:rect l="l" t="t" r="r" b="b"/>
            <a:pathLst>
              <a:path w="21600" h="21600" extrusionOk="0">
                <a:moveTo>
                  <a:pt x="0" y="0"/>
                </a:moveTo>
                <a:lnTo>
                  <a:pt x="21600" y="21600"/>
                </a:lnTo>
              </a:path>
            </a:pathLst>
          </a:custGeom>
          <a:noFill/>
          <a:ln w="57150" cap="flat" cmpd="sng">
            <a:solidFill>
              <a:srgbClr val="FFC000"/>
            </a:solidFill>
            <a:prstDash val="solid"/>
            <a:miter lim="8000"/>
            <a:headEnd type="none" w="sm" len="sm"/>
            <a:tailEnd type="none" w="sm" len="sm"/>
          </a:ln>
        </p:spPr>
      </p:sp>
      <p:pic>
        <p:nvPicPr>
          <p:cNvPr id="2" name="timeline">
            <a:hlinkClick r:id="" action="ppaction://media"/>
            <a:extLst>
              <a:ext uri="{FF2B5EF4-FFF2-40B4-BE49-F238E27FC236}">
                <a16:creationId xmlns:a16="http://schemas.microsoft.com/office/drawing/2014/main" id="{59478900-3456-CB3C-13CE-BE99A208458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8214" y="52074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3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8"/>
          <p:cNvSpPr txBox="1">
            <a:spLocks noGrp="1"/>
          </p:cNvSpPr>
          <p:nvPr>
            <p:ph type="title" idx="4294967295"/>
          </p:nvPr>
        </p:nvSpPr>
        <p:spPr>
          <a:xfrm>
            <a:off x="486550" y="443510"/>
            <a:ext cx="7324800" cy="112920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rgbClr val="000000"/>
              </a:buClr>
              <a:buSzPts val="4000"/>
              <a:buFont typeface="Calibri"/>
              <a:buNone/>
            </a:pPr>
            <a:r>
              <a:rPr lang="en-GB" sz="4000">
                <a:latin typeface="Calibri"/>
                <a:ea typeface="Calibri"/>
                <a:cs typeface="Calibri"/>
                <a:sym typeface="Calibri"/>
              </a:rPr>
              <a:t>App Demo</a:t>
            </a:r>
            <a:endParaRPr sz="4000" b="0" i="0" u="none" strike="noStrike" cap="none">
              <a:solidFill>
                <a:srgbClr val="000000"/>
              </a:solidFill>
              <a:latin typeface="Arial"/>
              <a:ea typeface="Arial"/>
              <a:cs typeface="Arial"/>
              <a:sym typeface="Arial"/>
            </a:endParaRPr>
          </a:p>
        </p:txBody>
      </p:sp>
      <p:sp>
        <p:nvSpPr>
          <p:cNvPr id="227" name="Google Shape;227;p8"/>
          <p:cNvSpPr/>
          <p:nvPr/>
        </p:nvSpPr>
        <p:spPr>
          <a:xfrm>
            <a:off x="774360" y="1273725"/>
            <a:ext cx="736560" cy="378"/>
          </a:xfrm>
          <a:custGeom>
            <a:avLst/>
            <a:gdLst/>
            <a:ahLst/>
            <a:cxnLst/>
            <a:rect l="l" t="t" r="r" b="b"/>
            <a:pathLst>
              <a:path w="21600" h="21600" extrusionOk="0">
                <a:moveTo>
                  <a:pt x="0" y="0"/>
                </a:moveTo>
                <a:lnTo>
                  <a:pt x="21600" y="21600"/>
                </a:lnTo>
              </a:path>
            </a:pathLst>
          </a:custGeom>
          <a:noFill/>
          <a:ln w="57150" cap="flat" cmpd="sng">
            <a:solidFill>
              <a:srgbClr val="FFC000"/>
            </a:solidFill>
            <a:prstDash val="solid"/>
            <a:miter lim="8000"/>
            <a:headEnd type="none" w="sm" len="sm"/>
            <a:tailEnd type="none" w="sm" len="sm"/>
          </a:ln>
        </p:spPr>
      </p:sp>
      <p:sp>
        <p:nvSpPr>
          <p:cNvPr id="229" name="Google Shape;229;p8"/>
          <p:cNvSpPr txBox="1"/>
          <p:nvPr/>
        </p:nvSpPr>
        <p:spPr>
          <a:xfrm>
            <a:off x="7093200" y="1572710"/>
            <a:ext cx="5098800" cy="49824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275"/>
              <a:buFont typeface="Arial"/>
              <a:buNone/>
            </a:pPr>
            <a:r>
              <a:rPr lang="en-GB" sz="725" b="1" dirty="0">
                <a:solidFill>
                  <a:schemeClr val="dk1"/>
                </a:solidFill>
                <a:latin typeface="AppleSystemUIFont"/>
                <a:ea typeface="AppleSystemUIFont"/>
                <a:cs typeface="AppleSystemUIFont"/>
                <a:sym typeface="AppleSystemUIFont"/>
              </a:rPr>
              <a:t>Transcripts – App Demo</a:t>
            </a:r>
            <a:endParaRPr sz="725" b="1"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The application starts off with a quick list of instructions on how to use the application. Quite useful for new users. And already you can see from the instructions the 3 parts of the application. Creating a Project, Editing or managing the project and checking the Total costs that is generated from the entries on the edit project part.</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For a first-time usage of the system, it is important to first create a project since the purpose of the application is to manage projects. So, we start of by going to the Create new project menu on the left side here.</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There are 2 parts of this page, an option to create a new project and another to delete at the bottom here. Let’s now create a new project. Let’s call it “</a:t>
            </a:r>
            <a:r>
              <a:rPr lang="en-GB" sz="550" dirty="0" err="1">
                <a:solidFill>
                  <a:schemeClr val="dk1"/>
                </a:solidFill>
                <a:latin typeface="AppleSystemUIFont"/>
                <a:ea typeface="AppleSystemUIFont"/>
                <a:cs typeface="AppleSystemUIFont"/>
                <a:sym typeface="AppleSystemUIFont"/>
              </a:rPr>
              <a:t>Synupter</a:t>
            </a:r>
            <a:r>
              <a:rPr lang="en-GB" sz="550" dirty="0">
                <a:solidFill>
                  <a:schemeClr val="dk1"/>
                </a:solidFill>
                <a:latin typeface="AppleSystemUIFont"/>
                <a:ea typeface="AppleSystemUIFont"/>
                <a:cs typeface="AppleSystemUIFont"/>
                <a:sym typeface="AppleSystemUIFont"/>
              </a:rPr>
              <a:t> Hardware Project”. And then let’s submit to save it. </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Now let’s check the bottom here to be sure it’s there. And it is there as you can see.</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Next thing we want to do is explore the edit existing project page which is next on our menu.</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On the edit project page, you can view and select available projects, The selected project will affect the rest of the process on this page. What this means is that whatever you do on this page will affect the selected project so be sure to select the right project before proceeding. We have for this page the options to add, view, edit and delete Tasks, Materials and Staff, all on the same page. </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Let’s now select our newly created project from the previous page which is the “</a:t>
            </a:r>
            <a:r>
              <a:rPr lang="en-GB" sz="550" dirty="0" err="1">
                <a:solidFill>
                  <a:schemeClr val="dk1"/>
                </a:solidFill>
                <a:latin typeface="AppleSystemUIFont"/>
                <a:ea typeface="AppleSystemUIFont"/>
                <a:cs typeface="AppleSystemUIFont"/>
                <a:sym typeface="AppleSystemUIFont"/>
              </a:rPr>
              <a:t>Synupter</a:t>
            </a:r>
            <a:r>
              <a:rPr lang="en-GB" sz="550" dirty="0">
                <a:solidFill>
                  <a:schemeClr val="dk1"/>
                </a:solidFill>
                <a:latin typeface="AppleSystemUIFont"/>
                <a:ea typeface="AppleSystemUIFont"/>
                <a:cs typeface="AppleSystemUIFont"/>
                <a:sym typeface="AppleSystemUIFont"/>
              </a:rPr>
              <a:t> Hardware Project”. And as we can see, there are no tasks added yet. Now let’s add a new task by filling out the options for Task Description, 3 estimations and a chosen estimation and finally allocated staff. </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Following the form, Let’s create about 4 different tasks. For hard drive, network port, mouse, and keyboard</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And of course, there is the option to delete or edit any of the items we have added. </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Now that we have added our tasks, let’s go on to add materials. The materials have same format as the add task page. Option to view, edit, add, and delete. </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We will go ahead and add about 3 materials by entering a description for the material, number of materials required and the cost for each one. Let’s do this for Cables, resistors, and disks for our hard drive. </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Now let’s look at our staff page which is also the same format. Edit, Add, and delete options. </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Let’s add 5 new staff. The form here requires a designation and rate. Let’s do entries for an electrical engineer, V&amp;V engineer, Lead Engineer. Quality Control and Safety Engineer</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Now that we are done entering all the required parts for our project, we will go and see the project cost by selecting project costs at the menu. </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A bit like the previous page, we must select our project which is the “</a:t>
            </a:r>
            <a:r>
              <a:rPr lang="en-GB" sz="550" dirty="0" err="1">
                <a:solidFill>
                  <a:schemeClr val="dk1"/>
                </a:solidFill>
                <a:latin typeface="AppleSystemUIFont"/>
                <a:ea typeface="AppleSystemUIFont"/>
                <a:cs typeface="AppleSystemUIFont"/>
                <a:sym typeface="AppleSystemUIFont"/>
              </a:rPr>
              <a:t>Synupter</a:t>
            </a:r>
            <a:r>
              <a:rPr lang="en-GB" sz="550" dirty="0">
                <a:solidFill>
                  <a:schemeClr val="dk1"/>
                </a:solidFill>
                <a:latin typeface="AppleSystemUIFont"/>
                <a:ea typeface="AppleSystemUIFont"/>
                <a:cs typeface="AppleSystemUIFont"/>
                <a:sym typeface="AppleSystemUIFont"/>
              </a:rPr>
              <a:t> Hardware Project”, and then we see the results.</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So, picking an example for each table,</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Total Staff cost for Hard Drive for instance chosen to estimate of 1,400 with 2 staff working on V&amp;V processes at a rate of 45 is a total of 63,000</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And for materials we have cables with a need of 100 of them at a unit cost of 23 is giving us a total cost 2,300</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r>
              <a:rPr lang="en-GB" sz="550" dirty="0">
                <a:solidFill>
                  <a:schemeClr val="dk1"/>
                </a:solidFill>
                <a:latin typeface="AppleSystemUIFont"/>
                <a:ea typeface="AppleSystemUIFont"/>
                <a:cs typeface="AppleSystemUIFont"/>
                <a:sym typeface="AppleSystemUIFont"/>
              </a:rPr>
              <a:t>And of course, we can also see the total cost for project which is 370,000 and total cost for materials which is 13,640. And so, we seem to be working with expensive professionals in this example. </a:t>
            </a: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550" dirty="0">
              <a:solidFill>
                <a:schemeClr val="dk1"/>
              </a:solidFill>
              <a:latin typeface="AppleSystemUIFont"/>
              <a:ea typeface="AppleSystemUIFont"/>
              <a:cs typeface="AppleSystemUIFont"/>
              <a:sym typeface="AppleSystemUIFont"/>
            </a:endParaRPr>
          </a:p>
          <a:p>
            <a:pPr marL="0" lvl="0" indent="0" algn="l" rtl="0">
              <a:lnSpc>
                <a:spcPct val="90000"/>
              </a:lnSpc>
              <a:spcBef>
                <a:spcPts val="0"/>
              </a:spcBef>
              <a:spcAft>
                <a:spcPts val="0"/>
              </a:spcAft>
              <a:buClr>
                <a:schemeClr val="dk1"/>
              </a:buClr>
              <a:buSzPts val="275"/>
              <a:buFont typeface="Arial"/>
              <a:buNone/>
            </a:pPr>
            <a:endParaRPr sz="900" dirty="0">
              <a:solidFill>
                <a:schemeClr val="dk1"/>
              </a:solidFill>
              <a:latin typeface="Calibri"/>
              <a:ea typeface="Calibri"/>
              <a:cs typeface="Calibri"/>
              <a:sym typeface="Calibri"/>
            </a:endParaRPr>
          </a:p>
          <a:p>
            <a:pPr marL="0" lvl="0" indent="0" algn="l" rtl="0">
              <a:lnSpc>
                <a:spcPct val="90000"/>
              </a:lnSpc>
              <a:spcBef>
                <a:spcPts val="0"/>
              </a:spcBef>
              <a:spcAft>
                <a:spcPts val="0"/>
              </a:spcAft>
              <a:buSzPts val="275"/>
              <a:buNone/>
            </a:pPr>
            <a:endParaRPr sz="350" dirty="0"/>
          </a:p>
        </p:txBody>
      </p:sp>
      <p:pic>
        <p:nvPicPr>
          <p:cNvPr id="2" name="App Demo">
            <a:hlinkClick r:id="" action="ppaction://media"/>
            <a:extLst>
              <a:ext uri="{FF2B5EF4-FFF2-40B4-BE49-F238E27FC236}">
                <a16:creationId xmlns:a16="http://schemas.microsoft.com/office/drawing/2014/main" id="{2D06F1D6-7977-7852-2E75-E6502DAA44E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6668" y="1630907"/>
            <a:ext cx="7016532" cy="411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50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3"/>
        <p:cNvGrpSpPr/>
        <p:nvPr/>
      </p:nvGrpSpPr>
      <p:grpSpPr>
        <a:xfrm>
          <a:off x="0" y="0"/>
          <a:ext cx="0" cy="0"/>
          <a:chOff x="0" y="0"/>
          <a:chExt cx="0" cy="0"/>
        </a:xfrm>
      </p:grpSpPr>
      <p:sp>
        <p:nvSpPr>
          <p:cNvPr id="234" name="Google Shape;234;p9"/>
          <p:cNvSpPr/>
          <p:nvPr/>
        </p:nvSpPr>
        <p:spPr>
          <a:xfrm>
            <a:off x="0" y="0"/>
            <a:ext cx="12191760" cy="685764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235" name="Google Shape;235;p9"/>
          <p:cNvSpPr/>
          <p:nvPr/>
        </p:nvSpPr>
        <p:spPr>
          <a:xfrm rot="10389000" flipH="1">
            <a:off x="6262200" y="687600"/>
            <a:ext cx="5471280" cy="5470920"/>
          </a:xfrm>
          <a:prstGeom prst="arc">
            <a:avLst>
              <a:gd name="adj1" fmla="val 16200000"/>
              <a:gd name="adj2" fmla="val 20093138"/>
            </a:avLst>
          </a:prstGeom>
          <a:noFill/>
          <a:ln w="127000" cap="rnd" cmpd="sng">
            <a:solidFill>
              <a:srgbClr val="FFC000">
                <a:alpha val="94117"/>
              </a:srgbClr>
            </a:solidFill>
            <a:prstDash val="dash"/>
            <a:miter lim="8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9"/>
          <p:cNvSpPr/>
          <p:nvPr/>
        </p:nvSpPr>
        <p:spPr>
          <a:xfrm>
            <a:off x="10248480" y="921240"/>
            <a:ext cx="790560" cy="769320"/>
          </a:xfrm>
          <a:prstGeom prst="ellipse">
            <a:avLst/>
          </a:prstGeom>
          <a:solidFill>
            <a:srgbClr val="03AFA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7" name="Google Shape;237;p9"/>
          <p:cNvGrpSpPr/>
          <p:nvPr/>
        </p:nvGrpSpPr>
        <p:grpSpPr>
          <a:xfrm>
            <a:off x="433080" y="392400"/>
            <a:ext cx="9225000" cy="6187680"/>
            <a:chOff x="433080" y="392400"/>
            <a:chExt cx="9225000" cy="6187680"/>
          </a:xfrm>
        </p:grpSpPr>
        <p:sp>
          <p:nvSpPr>
            <p:cNvPr id="238" name="Google Shape;238;p9"/>
            <p:cNvSpPr/>
            <p:nvPr/>
          </p:nvSpPr>
          <p:spPr>
            <a:xfrm>
              <a:off x="433080" y="392400"/>
              <a:ext cx="9225000" cy="360"/>
            </a:xfrm>
            <a:custGeom>
              <a:avLst/>
              <a:gdLst/>
              <a:ahLst/>
              <a:cxnLst/>
              <a:rect l="l" t="t" r="r" b="b"/>
              <a:pathLst>
                <a:path w="21600" h="21600" extrusionOk="0">
                  <a:moveTo>
                    <a:pt x="0" y="0"/>
                  </a:moveTo>
                  <a:lnTo>
                    <a:pt x="21600" y="21600"/>
                  </a:lnTo>
                </a:path>
              </a:pathLst>
            </a:custGeom>
            <a:solidFill>
              <a:srgbClr val="599BD5"/>
            </a:solidFill>
            <a:ln w="12700" cap="flat" cmpd="sng">
              <a:solidFill>
                <a:srgbClr val="599BD5"/>
              </a:solidFill>
              <a:prstDash val="solid"/>
              <a:miter lim="8000"/>
              <a:headEnd type="none" w="sm" len="sm"/>
              <a:tailEnd type="none" w="sm" len="sm"/>
            </a:ln>
          </p:spPr>
        </p:sp>
        <p:sp>
          <p:nvSpPr>
            <p:cNvPr id="239" name="Google Shape;239;p9"/>
            <p:cNvSpPr/>
            <p:nvPr/>
          </p:nvSpPr>
          <p:spPr>
            <a:xfrm>
              <a:off x="433080" y="392400"/>
              <a:ext cx="1844640" cy="618768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9"/>
            <p:cNvSpPr/>
            <p:nvPr/>
          </p:nvSpPr>
          <p:spPr>
            <a:xfrm>
              <a:off x="433080" y="392400"/>
              <a:ext cx="1844640" cy="6187680"/>
            </a:xfrm>
            <a:prstGeom prst="rect">
              <a:avLst/>
            </a:prstGeom>
            <a:noFill/>
            <a:ln>
              <a:noFill/>
            </a:ln>
          </p:spPr>
          <p:txBody>
            <a:bodyPr spcFirstLastPara="1" wrap="square" lIns="95400" tIns="95400" rIns="95400" bIns="95400" anchor="t" anchorCtr="0">
              <a:noAutofit/>
            </a:bodyPr>
            <a:lstStyle/>
            <a:p>
              <a:pPr marL="0" marR="0" lvl="0" indent="0" algn="l" rtl="0">
                <a:lnSpc>
                  <a:spcPct val="90000"/>
                </a:lnSpc>
                <a:spcBef>
                  <a:spcPts val="0"/>
                </a:spcBef>
                <a:spcAft>
                  <a:spcPts val="0"/>
                </a:spcAft>
                <a:buClr>
                  <a:srgbClr val="000000"/>
                </a:buClr>
                <a:buSzPts val="2500"/>
                <a:buFont typeface="Calibri"/>
                <a:buNone/>
              </a:pPr>
              <a:r>
                <a:rPr lang="en-GB" sz="2500" b="0" i="0" u="none" strike="noStrike" cap="none">
                  <a:solidFill>
                    <a:srgbClr val="000000"/>
                  </a:solidFill>
                  <a:latin typeface="Calibri"/>
                  <a:ea typeface="Calibri"/>
                  <a:cs typeface="Calibri"/>
                  <a:sym typeface="Calibri"/>
                </a:rPr>
                <a:t>REFERENCES</a:t>
              </a:r>
              <a:endParaRPr sz="2500" b="0" i="0" u="none" strike="noStrike" cap="none">
                <a:solidFill>
                  <a:srgbClr val="000000"/>
                </a:solidFill>
                <a:latin typeface="Arial"/>
                <a:ea typeface="Arial"/>
                <a:cs typeface="Arial"/>
                <a:sym typeface="Arial"/>
              </a:endParaRPr>
            </a:p>
          </p:txBody>
        </p:sp>
        <p:sp>
          <p:nvSpPr>
            <p:cNvPr id="241" name="Google Shape;241;p9"/>
            <p:cNvSpPr/>
            <p:nvPr/>
          </p:nvSpPr>
          <p:spPr>
            <a:xfrm>
              <a:off x="2416320" y="465120"/>
              <a:ext cx="7241400" cy="1454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9"/>
            <p:cNvSpPr/>
            <p:nvPr/>
          </p:nvSpPr>
          <p:spPr>
            <a:xfrm>
              <a:off x="2416320" y="465120"/>
              <a:ext cx="7241400" cy="1454400"/>
            </a:xfrm>
            <a:prstGeom prst="rect">
              <a:avLst/>
            </a:prstGeom>
            <a:noFill/>
            <a:ln>
              <a:noFill/>
            </a:ln>
          </p:spPr>
          <p:txBody>
            <a:bodyPr spcFirstLastPara="1" wrap="square" lIns="60825" tIns="60825" rIns="60825" bIns="60825" anchor="t" anchorCtr="0">
              <a:noAutofit/>
            </a:bodyPr>
            <a:lstStyle/>
            <a:p>
              <a:pPr marL="0" marR="0" lvl="0" indent="0" algn="l" rtl="0">
                <a:lnSpc>
                  <a:spcPct val="90000"/>
                </a:lnSpc>
                <a:spcBef>
                  <a:spcPts val="0"/>
                </a:spcBef>
                <a:spcAft>
                  <a:spcPts val="0"/>
                </a:spcAft>
                <a:buClr>
                  <a:srgbClr val="000000"/>
                </a:buClr>
                <a:buSzPts val="1600"/>
                <a:buFont typeface="Calibri"/>
                <a:buNone/>
              </a:pPr>
              <a:r>
                <a:rPr lang="en-US" sz="1600" b="0" i="0" u="none" strike="noStrike" cap="none" dirty="0">
                  <a:solidFill>
                    <a:srgbClr val="000000"/>
                  </a:solidFill>
                  <a:latin typeface="Calibri"/>
                  <a:ea typeface="Calibri"/>
                  <a:cs typeface="Calibri"/>
                  <a:sym typeface="Calibri"/>
                </a:rPr>
                <a:t>IBM (2019). Planning, budgeting and forecasting. [online] Ibm.com. Available at: https://www.ibm.com/topics/planning-budgeting-and-forecasting.</a:t>
              </a:r>
              <a:endParaRPr lang="en-US" sz="1600" b="0" i="0" u="none" strike="noStrike" cap="none" dirty="0">
                <a:solidFill>
                  <a:srgbClr val="000000"/>
                </a:solidFill>
                <a:latin typeface="Arial"/>
                <a:ea typeface="Arial"/>
                <a:cs typeface="Arial"/>
                <a:sym typeface="Arial"/>
              </a:endParaRPr>
            </a:p>
          </p:txBody>
        </p:sp>
        <p:sp>
          <p:nvSpPr>
            <p:cNvPr id="243" name="Google Shape;243;p9"/>
            <p:cNvSpPr/>
            <p:nvPr/>
          </p:nvSpPr>
          <p:spPr>
            <a:xfrm>
              <a:off x="2278080" y="1919880"/>
              <a:ext cx="7380000" cy="360"/>
            </a:xfrm>
            <a:custGeom>
              <a:avLst/>
              <a:gdLst/>
              <a:ahLst/>
              <a:cxnLst/>
              <a:rect l="l" t="t" r="r" b="b"/>
              <a:pathLst>
                <a:path w="21600" h="21600" extrusionOk="0">
                  <a:moveTo>
                    <a:pt x="0" y="0"/>
                  </a:moveTo>
                  <a:lnTo>
                    <a:pt x="21600" y="21600"/>
                  </a:lnTo>
                </a:path>
              </a:pathLst>
            </a:custGeom>
            <a:solidFill>
              <a:srgbClr val="599BD5"/>
            </a:solidFill>
            <a:ln w="12700" cap="flat" cmpd="sng">
              <a:solidFill>
                <a:srgbClr val="C3D4EB"/>
              </a:solidFill>
              <a:prstDash val="solid"/>
              <a:miter lim="8000"/>
              <a:headEnd type="none" w="sm" len="sm"/>
              <a:tailEnd type="none" w="sm" len="sm"/>
            </a:ln>
          </p:spPr>
        </p:sp>
        <p:sp>
          <p:nvSpPr>
            <p:cNvPr id="244" name="Google Shape;244;p9"/>
            <p:cNvSpPr/>
            <p:nvPr/>
          </p:nvSpPr>
          <p:spPr>
            <a:xfrm>
              <a:off x="2416320" y="1992960"/>
              <a:ext cx="7241400" cy="1454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9"/>
            <p:cNvSpPr/>
            <p:nvPr/>
          </p:nvSpPr>
          <p:spPr>
            <a:xfrm>
              <a:off x="2416320" y="1992960"/>
              <a:ext cx="7241400" cy="1454400"/>
            </a:xfrm>
            <a:prstGeom prst="rect">
              <a:avLst/>
            </a:prstGeom>
            <a:noFill/>
            <a:ln>
              <a:noFill/>
            </a:ln>
          </p:spPr>
          <p:txBody>
            <a:bodyPr spcFirstLastPara="1" wrap="square" lIns="60825" tIns="60825" rIns="60825" bIns="60825" anchor="t" anchorCtr="0">
              <a:noAutofit/>
            </a:bodyPr>
            <a:lstStyle/>
            <a:p>
              <a:pPr marL="0" marR="0" lvl="0" indent="0" algn="l" rtl="0">
                <a:lnSpc>
                  <a:spcPct val="90000"/>
                </a:lnSpc>
                <a:spcBef>
                  <a:spcPts val="0"/>
                </a:spcBef>
                <a:spcAft>
                  <a:spcPts val="0"/>
                </a:spcAft>
                <a:buClr>
                  <a:srgbClr val="000000"/>
                </a:buClr>
                <a:buSzPts val="1600"/>
                <a:buFont typeface="Calibri"/>
                <a:buNone/>
              </a:pPr>
              <a:r>
                <a:rPr lang="en-US" sz="1600" b="0" i="0" u="none" strike="noStrike" cap="none" dirty="0">
                  <a:solidFill>
                    <a:srgbClr val="000000"/>
                  </a:solidFill>
                  <a:latin typeface="Calibri"/>
                  <a:ea typeface="Calibri"/>
                  <a:cs typeface="Calibri"/>
                  <a:sym typeface="Calibri"/>
                </a:rPr>
                <a:t>Pmi.org. (2019). Fundamentals of scheduling &amp; resource leveling. [online] Available at: https://www.pmi.org/learning/library/scheduling-resource-leveling-project-progression-8006.</a:t>
              </a:r>
              <a:endParaRPr sz="1600" b="0" i="0" u="none" strike="noStrike" cap="none" dirty="0">
                <a:solidFill>
                  <a:srgbClr val="000000"/>
                </a:solidFill>
                <a:latin typeface="Arial"/>
                <a:ea typeface="Arial"/>
                <a:cs typeface="Arial"/>
                <a:sym typeface="Arial"/>
              </a:endParaRPr>
            </a:p>
          </p:txBody>
        </p:sp>
        <p:sp>
          <p:nvSpPr>
            <p:cNvPr id="246" name="Google Shape;246;p9"/>
            <p:cNvSpPr/>
            <p:nvPr/>
          </p:nvSpPr>
          <p:spPr>
            <a:xfrm>
              <a:off x="2278080" y="3447720"/>
              <a:ext cx="7380000" cy="360"/>
            </a:xfrm>
            <a:custGeom>
              <a:avLst/>
              <a:gdLst/>
              <a:ahLst/>
              <a:cxnLst/>
              <a:rect l="l" t="t" r="r" b="b"/>
              <a:pathLst>
                <a:path w="21600" h="21600" extrusionOk="0">
                  <a:moveTo>
                    <a:pt x="0" y="0"/>
                  </a:moveTo>
                  <a:lnTo>
                    <a:pt x="21600" y="21600"/>
                  </a:lnTo>
                </a:path>
              </a:pathLst>
            </a:custGeom>
            <a:solidFill>
              <a:srgbClr val="599BD5"/>
            </a:solidFill>
            <a:ln w="12700" cap="flat" cmpd="sng">
              <a:solidFill>
                <a:srgbClr val="C3D4EB"/>
              </a:solidFill>
              <a:prstDash val="solid"/>
              <a:miter lim="8000"/>
              <a:headEnd type="none" w="sm" len="sm"/>
              <a:tailEnd type="none" w="sm" len="sm"/>
            </a:ln>
          </p:spPr>
        </p:sp>
        <p:sp>
          <p:nvSpPr>
            <p:cNvPr id="247" name="Google Shape;247;p9"/>
            <p:cNvSpPr/>
            <p:nvPr/>
          </p:nvSpPr>
          <p:spPr>
            <a:xfrm>
              <a:off x="2416320" y="3520440"/>
              <a:ext cx="7241400" cy="1454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9"/>
            <p:cNvSpPr/>
            <p:nvPr/>
          </p:nvSpPr>
          <p:spPr>
            <a:xfrm>
              <a:off x="2416320" y="3520440"/>
              <a:ext cx="7241400" cy="1454400"/>
            </a:xfrm>
            <a:prstGeom prst="rect">
              <a:avLst/>
            </a:prstGeom>
            <a:noFill/>
            <a:ln>
              <a:noFill/>
            </a:ln>
          </p:spPr>
          <p:txBody>
            <a:bodyPr spcFirstLastPara="1" wrap="square" lIns="60825" tIns="60825" rIns="60825" bIns="60825" anchor="t" anchorCtr="0">
              <a:noAutofit/>
            </a:bodyPr>
            <a:lstStyle/>
            <a:p>
              <a:pPr marL="0" marR="0" lvl="0" indent="0" algn="l" rtl="0">
                <a:lnSpc>
                  <a:spcPct val="90000"/>
                </a:lnSpc>
                <a:spcBef>
                  <a:spcPts val="0"/>
                </a:spcBef>
                <a:spcAft>
                  <a:spcPts val="0"/>
                </a:spcAft>
                <a:buClr>
                  <a:srgbClr val="000000"/>
                </a:buClr>
                <a:buSzPts val="1600"/>
                <a:buFont typeface="Calibri"/>
                <a:buNone/>
              </a:pPr>
              <a:endParaRPr sz="1600" b="0" i="0" u="none" strike="noStrike" cap="none" dirty="0">
                <a:solidFill>
                  <a:srgbClr val="000000"/>
                </a:solidFill>
                <a:latin typeface="Arial"/>
                <a:ea typeface="Arial"/>
                <a:cs typeface="Arial"/>
                <a:sym typeface="Arial"/>
              </a:endParaRPr>
            </a:p>
          </p:txBody>
        </p:sp>
        <p:sp>
          <p:nvSpPr>
            <p:cNvPr id="249" name="Google Shape;249;p9"/>
            <p:cNvSpPr/>
            <p:nvPr/>
          </p:nvSpPr>
          <p:spPr>
            <a:xfrm>
              <a:off x="2278080" y="4975200"/>
              <a:ext cx="7380000" cy="360"/>
            </a:xfrm>
            <a:custGeom>
              <a:avLst/>
              <a:gdLst/>
              <a:ahLst/>
              <a:cxnLst/>
              <a:rect l="l" t="t" r="r" b="b"/>
              <a:pathLst>
                <a:path w="21600" h="21600" extrusionOk="0">
                  <a:moveTo>
                    <a:pt x="0" y="0"/>
                  </a:moveTo>
                  <a:lnTo>
                    <a:pt x="21600" y="21600"/>
                  </a:lnTo>
                </a:path>
              </a:pathLst>
            </a:custGeom>
            <a:solidFill>
              <a:srgbClr val="599BD5"/>
            </a:solidFill>
            <a:ln w="12700" cap="flat" cmpd="sng">
              <a:solidFill>
                <a:srgbClr val="C3D4EB"/>
              </a:solidFill>
              <a:prstDash val="solid"/>
              <a:miter lim="8000"/>
              <a:headEnd type="none" w="sm" len="sm"/>
              <a:tailEnd type="none" w="sm" len="sm"/>
            </a:ln>
          </p:spPr>
        </p:sp>
        <p:sp>
          <p:nvSpPr>
            <p:cNvPr id="250" name="Google Shape;250;p9"/>
            <p:cNvSpPr/>
            <p:nvPr/>
          </p:nvSpPr>
          <p:spPr>
            <a:xfrm>
              <a:off x="2416320" y="5047920"/>
              <a:ext cx="7241400" cy="1454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9"/>
            <p:cNvSpPr/>
            <p:nvPr/>
          </p:nvSpPr>
          <p:spPr>
            <a:xfrm>
              <a:off x="2416320" y="5047920"/>
              <a:ext cx="7241400" cy="1454400"/>
            </a:xfrm>
            <a:prstGeom prst="rect">
              <a:avLst/>
            </a:prstGeom>
            <a:noFill/>
            <a:ln>
              <a:noFill/>
            </a:ln>
          </p:spPr>
          <p:txBody>
            <a:bodyPr spcFirstLastPara="1" wrap="square" lIns="60825" tIns="60825" rIns="60825" bIns="60825" anchor="t" anchorCtr="0">
              <a:noAutofit/>
            </a:bodyPr>
            <a:lstStyle/>
            <a:p>
              <a:pPr marL="0" marR="0" lvl="0" indent="0" algn="l" rtl="0">
                <a:lnSpc>
                  <a:spcPct val="90000"/>
                </a:lnSpc>
                <a:spcBef>
                  <a:spcPts val="0"/>
                </a:spcBef>
                <a:spcAft>
                  <a:spcPts val="0"/>
                </a:spcAft>
                <a:buClr>
                  <a:srgbClr val="000000"/>
                </a:buClr>
                <a:buSzPts val="1600"/>
                <a:buFont typeface="Calibri"/>
                <a:buNone/>
              </a:pPr>
              <a:endParaRPr lang="en-US" sz="1600" b="0" i="0" u="none" strike="noStrike" cap="none" dirty="0">
                <a:solidFill>
                  <a:srgbClr val="000000"/>
                </a:solidFill>
                <a:latin typeface="Arial"/>
                <a:ea typeface="Arial"/>
                <a:cs typeface="Arial"/>
                <a:sym typeface="Arial"/>
              </a:endParaRPr>
            </a:p>
          </p:txBody>
        </p:sp>
        <p:sp>
          <p:nvSpPr>
            <p:cNvPr id="252" name="Google Shape;252;p9"/>
            <p:cNvSpPr/>
            <p:nvPr/>
          </p:nvSpPr>
          <p:spPr>
            <a:xfrm>
              <a:off x="2278080" y="6503040"/>
              <a:ext cx="7380000" cy="360"/>
            </a:xfrm>
            <a:custGeom>
              <a:avLst/>
              <a:gdLst/>
              <a:ahLst/>
              <a:cxnLst/>
              <a:rect l="l" t="t" r="r" b="b"/>
              <a:pathLst>
                <a:path w="21600" h="21600" extrusionOk="0">
                  <a:moveTo>
                    <a:pt x="0" y="0"/>
                  </a:moveTo>
                  <a:lnTo>
                    <a:pt x="21600" y="21600"/>
                  </a:lnTo>
                </a:path>
              </a:pathLst>
            </a:custGeom>
            <a:solidFill>
              <a:srgbClr val="599BD5"/>
            </a:solidFill>
            <a:ln w="12700" cap="flat" cmpd="sng">
              <a:solidFill>
                <a:srgbClr val="C3D4EB"/>
              </a:solidFill>
              <a:prstDash val="solid"/>
              <a:miter lim="8000"/>
              <a:headEnd type="none" w="sm" len="sm"/>
              <a:tailEnd type="none" w="sm" len="sm"/>
            </a:ln>
          </p:spPr>
        </p:sp>
      </p:gr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TotalTime>
  <Words>877</Words>
  <Application>Microsoft Office PowerPoint</Application>
  <PresentationFormat>Widescreen</PresentationFormat>
  <Paragraphs>97</Paragraphs>
  <Slides>8</Slides>
  <Notes>8</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Baumans</vt:lpstr>
      <vt:lpstr>Arial</vt:lpstr>
      <vt:lpstr>AppleSystemUIFont</vt:lpstr>
      <vt:lpstr>Times New Roman</vt:lpstr>
      <vt:lpstr>Office Theme</vt:lpstr>
      <vt:lpstr>SYNPUTER An Agile Approach </vt:lpstr>
      <vt:lpstr>      ORIGINAL PROJECT MILESTONES</vt:lpstr>
      <vt:lpstr>EDC CONCERNS &amp; SYN COMPUTING CHALLENGES</vt:lpstr>
      <vt:lpstr>ORIGINAL BUDGET</vt:lpstr>
      <vt:lpstr>COST ADJUSTMENTS</vt:lpstr>
      <vt:lpstr> PROJECT DELIVERABLES</vt:lpstr>
      <vt:lpstr>App 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SYNPUTER An Agile Approach </dc:title>
  <dc:creator>Victoria Thompson</dc:creator>
  <cp:lastModifiedBy>Wang Wang</cp:lastModifiedBy>
  <cp:revision>12</cp:revision>
  <dcterms:created xsi:type="dcterms:W3CDTF">2023-07-03T16:22:58Z</dcterms:created>
  <dcterms:modified xsi:type="dcterms:W3CDTF">2023-07-17T16:20:32Z</dcterms:modified>
</cp:coreProperties>
</file>